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92" r:id="rId5"/>
    <p:sldId id="293" r:id="rId6"/>
    <p:sldId id="257" r:id="rId7"/>
    <p:sldId id="285" r:id="rId8"/>
    <p:sldId id="6642" r:id="rId9"/>
    <p:sldId id="6653" r:id="rId10"/>
    <p:sldId id="6652" r:id="rId11"/>
    <p:sldId id="6658" r:id="rId12"/>
    <p:sldId id="6654" r:id="rId13"/>
    <p:sldId id="6655" r:id="rId14"/>
    <p:sldId id="6657" r:id="rId15"/>
    <p:sldId id="6659" r:id="rId16"/>
    <p:sldId id="6660" r:id="rId17"/>
    <p:sldId id="6670" r:id="rId18"/>
    <p:sldId id="6661" r:id="rId19"/>
    <p:sldId id="6662" r:id="rId20"/>
    <p:sldId id="6671" r:id="rId21"/>
    <p:sldId id="6667" r:id="rId22"/>
    <p:sldId id="6672" r:id="rId23"/>
    <p:sldId id="6669" r:id="rId24"/>
    <p:sldId id="6656" r:id="rId25"/>
    <p:sldId id="287" r:id="rId26"/>
    <p:sldId id="284" r:id="rId27"/>
    <p:sldId id="288" r:id="rId28"/>
    <p:sldId id="294" r:id="rId29"/>
    <p:sldId id="289" r:id="rId30"/>
    <p:sldId id="290" r:id="rId31"/>
    <p:sldId id="286" r:id="rId32"/>
    <p:sldId id="295" r:id="rId33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40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俊淵(wang chunyuan)/ADT/雲林・製１・素２" userId="10315730-1984-4037-bc2b-6ea2e2b402c9" providerId="ADAL" clId="{F7403222-3C6F-4899-B663-38F25D03A443}"/>
    <pc:docChg chg="undo custSel modSld sldOrd">
      <pc:chgData name="王 俊淵(wang chunyuan)/ADT/雲林・製１・素２" userId="10315730-1984-4037-bc2b-6ea2e2b402c9" providerId="ADAL" clId="{F7403222-3C6F-4899-B663-38F25D03A443}" dt="2024-09-18T02:46:34.337" v="188" actId="20577"/>
      <pc:docMkLst>
        <pc:docMk/>
      </pc:docMkLst>
      <pc:sldChg chg="modSp mod">
        <pc:chgData name="王 俊淵(wang chunyuan)/ADT/雲林・製１・素２" userId="10315730-1984-4037-bc2b-6ea2e2b402c9" providerId="ADAL" clId="{F7403222-3C6F-4899-B663-38F25D03A443}" dt="2024-09-18T02:46:34.337" v="188" actId="20577"/>
        <pc:sldMkLst>
          <pc:docMk/>
          <pc:sldMk cId="3347636435" sldId="6669"/>
        </pc:sldMkLst>
        <pc:spChg chg="mod">
          <ac:chgData name="王 俊淵(wang chunyuan)/ADT/雲林・製１・素２" userId="10315730-1984-4037-bc2b-6ea2e2b402c9" providerId="ADAL" clId="{F7403222-3C6F-4899-B663-38F25D03A443}" dt="2024-09-18T02:30:29.215" v="180" actId="20577"/>
          <ac:spMkLst>
            <pc:docMk/>
            <pc:sldMk cId="3347636435" sldId="6669"/>
            <ac:spMk id="3" creationId="{AAF2918F-010A-ECDE-D8AC-5EF97979CACD}"/>
          </ac:spMkLst>
        </pc:spChg>
        <pc:spChg chg="mod">
          <ac:chgData name="王 俊淵(wang chunyuan)/ADT/雲林・製１・素２" userId="10315730-1984-4037-bc2b-6ea2e2b402c9" providerId="ADAL" clId="{F7403222-3C6F-4899-B663-38F25D03A443}" dt="2024-09-18T02:46:34.337" v="188" actId="20577"/>
          <ac:spMkLst>
            <pc:docMk/>
            <pc:sldMk cId="3347636435" sldId="6669"/>
            <ac:spMk id="7" creationId="{87E18872-0937-C31A-D9E3-189AFB7BC2A5}"/>
          </ac:spMkLst>
        </pc:spChg>
      </pc:sldChg>
      <pc:sldChg chg="addSp delSp modSp mod ord">
        <pc:chgData name="王 俊淵(wang chunyuan)/ADT/雲林・製１・素２" userId="10315730-1984-4037-bc2b-6ea2e2b402c9" providerId="ADAL" clId="{F7403222-3C6F-4899-B663-38F25D03A443}" dt="2024-09-18T02:29:29.604" v="149" actId="1038"/>
        <pc:sldMkLst>
          <pc:docMk/>
          <pc:sldMk cId="2023931955" sldId="6671"/>
        </pc:sldMkLst>
        <pc:spChg chg="mod">
          <ac:chgData name="王 俊淵(wang chunyuan)/ADT/雲林・製１・素２" userId="10315730-1984-4037-bc2b-6ea2e2b402c9" providerId="ADAL" clId="{F7403222-3C6F-4899-B663-38F25D03A443}" dt="2024-09-18T02:20:56.841" v="1"/>
          <ac:spMkLst>
            <pc:docMk/>
            <pc:sldMk cId="2023931955" sldId="6671"/>
            <ac:spMk id="11" creationId="{DD60A1A6-5AD5-0C94-3756-BFB352F6507A}"/>
          </ac:spMkLst>
        </pc:spChg>
        <pc:spChg chg="add mod">
          <ac:chgData name="王 俊淵(wang chunyuan)/ADT/雲林・製１・素２" userId="10315730-1984-4037-bc2b-6ea2e2b402c9" providerId="ADAL" clId="{F7403222-3C6F-4899-B663-38F25D03A443}" dt="2024-09-18T02:29:26.401" v="143" actId="1036"/>
          <ac:spMkLst>
            <pc:docMk/>
            <pc:sldMk cId="2023931955" sldId="6671"/>
            <ac:spMk id="15" creationId="{6D04BB7E-A3EA-149D-F441-60B000367BFB}"/>
          </ac:spMkLst>
        </pc:spChg>
        <pc:grpChg chg="add del mod">
          <ac:chgData name="王 俊淵(wang chunyuan)/ADT/雲林・製１・素２" userId="10315730-1984-4037-bc2b-6ea2e2b402c9" providerId="ADAL" clId="{F7403222-3C6F-4899-B663-38F25D03A443}" dt="2024-09-18T02:21:07.073" v="6" actId="21"/>
          <ac:grpSpMkLst>
            <pc:docMk/>
            <pc:sldMk cId="2023931955" sldId="6671"/>
            <ac:grpSpMk id="9" creationId="{402F68D4-A456-DB69-484F-410CE9A2EFB4}"/>
          </ac:grpSpMkLst>
        </pc:grpChg>
        <pc:graphicFrameChg chg="mod">
          <ac:chgData name="王 俊淵(wang chunyuan)/ADT/雲林・製１・素２" userId="10315730-1984-4037-bc2b-6ea2e2b402c9" providerId="ADAL" clId="{F7403222-3C6F-4899-B663-38F25D03A443}" dt="2024-09-18T02:23:09.924" v="15"/>
          <ac:graphicFrameMkLst>
            <pc:docMk/>
            <pc:sldMk cId="2023931955" sldId="6671"/>
            <ac:graphicFrameMk id="4" creationId="{1E09F002-B270-4328-4DB5-D64F4ED450E9}"/>
          </ac:graphicFrameMkLst>
        </pc:graphicFrameChg>
        <pc:graphicFrameChg chg="mod">
          <ac:chgData name="王 俊淵(wang chunyuan)/ADT/雲林・製１・素２" userId="10315730-1984-4037-bc2b-6ea2e2b402c9" providerId="ADAL" clId="{F7403222-3C6F-4899-B663-38F25D03A443}" dt="2024-09-18T02:23:27.776" v="18"/>
          <ac:graphicFrameMkLst>
            <pc:docMk/>
            <pc:sldMk cId="2023931955" sldId="6671"/>
            <ac:graphicFrameMk id="5" creationId="{FE72E33E-D04C-C259-F681-12F50A71EBBF}"/>
          </ac:graphicFrameMkLst>
        </pc:graphicFrameChg>
        <pc:graphicFrameChg chg="del">
          <ac:chgData name="王 俊淵(wang chunyuan)/ADT/雲林・製１・素２" userId="10315730-1984-4037-bc2b-6ea2e2b402c9" providerId="ADAL" clId="{F7403222-3C6F-4899-B663-38F25D03A443}" dt="2024-09-18T02:26:08.973" v="61" actId="478"/>
          <ac:graphicFrameMkLst>
            <pc:docMk/>
            <pc:sldMk cId="2023931955" sldId="6671"/>
            <ac:graphicFrameMk id="6" creationId="{E657312D-22CA-EEE9-AD45-DC4C97227C1A}"/>
          </ac:graphicFrameMkLst>
        </pc:graphicFrameChg>
        <pc:graphicFrameChg chg="del">
          <ac:chgData name="王 俊淵(wang chunyuan)/ADT/雲林・製１・素２" userId="10315730-1984-4037-bc2b-6ea2e2b402c9" providerId="ADAL" clId="{F7403222-3C6F-4899-B663-38F25D03A443}" dt="2024-09-18T02:24:18.718" v="20" actId="478"/>
          <ac:graphicFrameMkLst>
            <pc:docMk/>
            <pc:sldMk cId="2023931955" sldId="6671"/>
            <ac:graphicFrameMk id="7" creationId="{E104AEE2-A7C2-4358-D452-4B122FA10045}"/>
          </ac:graphicFrameMkLst>
        </pc:graphicFrameChg>
        <pc:graphicFrameChg chg="add mod">
          <ac:chgData name="王 俊淵(wang chunyuan)/ADT/雲林・製１・素２" userId="10315730-1984-4037-bc2b-6ea2e2b402c9" providerId="ADAL" clId="{F7403222-3C6F-4899-B663-38F25D03A443}" dt="2024-09-18T02:27:32.774" v="91"/>
          <ac:graphicFrameMkLst>
            <pc:docMk/>
            <pc:sldMk cId="2023931955" sldId="6671"/>
            <ac:graphicFrameMk id="13" creationId="{E104AEE2-A7C2-4358-D452-4B122FA10045}"/>
          </ac:graphicFrameMkLst>
        </pc:graphicFrameChg>
        <pc:graphicFrameChg chg="add mod">
          <ac:chgData name="王 俊淵(wang chunyuan)/ADT/雲林・製１・素２" userId="10315730-1984-4037-bc2b-6ea2e2b402c9" providerId="ADAL" clId="{F7403222-3C6F-4899-B663-38F25D03A443}" dt="2024-09-18T02:27:24.008" v="90"/>
          <ac:graphicFrameMkLst>
            <pc:docMk/>
            <pc:sldMk cId="2023931955" sldId="6671"/>
            <ac:graphicFrameMk id="14" creationId="{E657312D-22CA-EEE9-AD45-DC4C97227C1A}"/>
          </ac:graphicFrameMkLst>
        </pc:graphicFrameChg>
        <pc:picChg chg="mod">
          <ac:chgData name="王 俊淵(wang chunyuan)/ADT/雲林・製１・素２" userId="10315730-1984-4037-bc2b-6ea2e2b402c9" providerId="ADAL" clId="{F7403222-3C6F-4899-B663-38F25D03A443}" dt="2024-09-18T02:20:56.841" v="1"/>
          <ac:picMkLst>
            <pc:docMk/>
            <pc:sldMk cId="2023931955" sldId="6671"/>
            <ac:picMk id="10" creationId="{CAF940AE-3167-F3F8-BD1B-FECEA75EAB0E}"/>
          </ac:picMkLst>
        </pc:picChg>
        <pc:picChg chg="add mod">
          <ac:chgData name="王 俊淵(wang chunyuan)/ADT/雲林・製１・素２" userId="10315730-1984-4037-bc2b-6ea2e2b402c9" providerId="ADAL" clId="{F7403222-3C6F-4899-B663-38F25D03A443}" dt="2024-09-18T02:29:29.604" v="149" actId="1038"/>
          <ac:picMkLst>
            <pc:docMk/>
            <pc:sldMk cId="2023931955" sldId="6671"/>
            <ac:picMk id="12" creationId="{F55EDE82-7457-39A5-F135-5FF5C1050FAC}"/>
          </ac:picMkLst>
        </pc:picChg>
      </pc:sldChg>
      <pc:sldChg chg="modSp mod">
        <pc:chgData name="王 俊淵(wang chunyuan)/ADT/雲林・製１・素２" userId="10315730-1984-4037-bc2b-6ea2e2b402c9" providerId="ADAL" clId="{F7403222-3C6F-4899-B663-38F25D03A443}" dt="2024-09-18T02:46:22.924" v="184"/>
        <pc:sldMkLst>
          <pc:docMk/>
          <pc:sldMk cId="4030525096" sldId="6672"/>
        </pc:sldMkLst>
        <pc:spChg chg="mod">
          <ac:chgData name="王 俊淵(wang chunyuan)/ADT/雲林・製１・素２" userId="10315730-1984-4037-bc2b-6ea2e2b402c9" providerId="ADAL" clId="{F7403222-3C6F-4899-B663-38F25D03A443}" dt="2024-09-18T02:46:22.924" v="184"/>
          <ac:spMkLst>
            <pc:docMk/>
            <pc:sldMk cId="4030525096" sldId="6672"/>
            <ac:spMk id="20" creationId="{1717DAF0-0224-8DA4-7DDE-50546EA37BB0}"/>
          </ac:spMkLst>
        </pc:spChg>
      </pc:sldChg>
    </pc:docChg>
  </pc:docChgLst>
  <pc:docChgLst>
    <pc:chgData name="鄭 吉勝(cheng chisheng)/ADT/雲林・製１" userId="73d203c8-e53e-4288-9ebc-c7f5a4b99d62" providerId="ADAL" clId="{22750A3B-7BFE-4692-8016-B704AC27C500}"/>
    <pc:docChg chg="modSld sldOrd">
      <pc:chgData name="鄭 吉勝(cheng chisheng)/ADT/雲林・製１" userId="73d203c8-e53e-4288-9ebc-c7f5a4b99d62" providerId="ADAL" clId="{22750A3B-7BFE-4692-8016-B704AC27C500}" dt="2024-10-07T00:37:58.636" v="1"/>
      <pc:docMkLst>
        <pc:docMk/>
      </pc:docMkLst>
      <pc:sldChg chg="ord">
        <pc:chgData name="鄭 吉勝(cheng chisheng)/ADT/雲林・製１" userId="73d203c8-e53e-4288-9ebc-c7f5a4b99d62" providerId="ADAL" clId="{22750A3B-7BFE-4692-8016-B704AC27C500}" dt="2024-10-07T00:37:58.636" v="1"/>
        <pc:sldMkLst>
          <pc:docMk/>
          <pc:sldMk cId="1502369375" sldId="6670"/>
        </pc:sldMkLst>
      </pc:sldChg>
    </pc:docChg>
  </pc:docChgLst>
  <pc:docChgLst>
    <pc:chgData name="鄭 吉勝(cheng chisheng)/ADT/雲林・製１" userId="73d203c8-e53e-4288-9ebc-c7f5a4b99d62" providerId="ADAL" clId="{631AB117-9A14-4267-9C48-4D7A1D019887}"/>
    <pc:docChg chg="addSld modSld">
      <pc:chgData name="鄭 吉勝(cheng chisheng)/ADT/雲林・製１" userId="73d203c8-e53e-4288-9ebc-c7f5a4b99d62" providerId="ADAL" clId="{631AB117-9A14-4267-9C48-4D7A1D019887}" dt="2024-09-18T01:30:11.449" v="364" actId="1076"/>
      <pc:docMkLst>
        <pc:docMk/>
      </pc:docMkLst>
      <pc:sldChg chg="modSp mod">
        <pc:chgData name="鄭 吉勝(cheng chisheng)/ADT/雲林・製１" userId="73d203c8-e53e-4288-9ebc-c7f5a4b99d62" providerId="ADAL" clId="{631AB117-9A14-4267-9C48-4D7A1D019887}" dt="2024-09-04T01:18:00.964" v="0" actId="207"/>
        <pc:sldMkLst>
          <pc:docMk/>
          <pc:sldMk cId="365302861" sldId="6658"/>
        </pc:sldMkLst>
        <pc:spChg chg="mod">
          <ac:chgData name="鄭 吉勝(cheng chisheng)/ADT/雲林・製１" userId="73d203c8-e53e-4288-9ebc-c7f5a4b99d62" providerId="ADAL" clId="{631AB117-9A14-4267-9C48-4D7A1D019887}" dt="2024-09-04T01:18:00.964" v="0" actId="207"/>
          <ac:spMkLst>
            <pc:docMk/>
            <pc:sldMk cId="365302861" sldId="6658"/>
            <ac:spMk id="10" creationId="{7129286F-8A4B-986D-6F0B-3680772E9B33}"/>
          </ac:spMkLst>
        </pc:spChg>
      </pc:sldChg>
      <pc:sldChg chg="addSp modSp mod">
        <pc:chgData name="鄭 吉勝(cheng chisheng)/ADT/雲林・製１" userId="73d203c8-e53e-4288-9ebc-c7f5a4b99d62" providerId="ADAL" clId="{631AB117-9A14-4267-9C48-4D7A1D019887}" dt="2024-09-04T01:28:32.410" v="361" actId="1036"/>
        <pc:sldMkLst>
          <pc:docMk/>
          <pc:sldMk cId="745088619" sldId="6659"/>
        </pc:sldMkLst>
        <pc:spChg chg="mod">
          <ac:chgData name="鄭 吉勝(cheng chisheng)/ADT/雲林・製１" userId="73d203c8-e53e-4288-9ebc-c7f5a4b99d62" providerId="ADAL" clId="{631AB117-9A14-4267-9C48-4D7A1D019887}" dt="2024-09-04T01:28:23.427" v="347" actId="1035"/>
          <ac:spMkLst>
            <pc:docMk/>
            <pc:sldMk cId="745088619" sldId="6659"/>
            <ac:spMk id="2" creationId="{107ADBA3-547A-8911-A319-E8530551F5D8}"/>
          </ac:spMkLst>
        </pc:spChg>
        <pc:spChg chg="mod">
          <ac:chgData name="鄭 吉勝(cheng chisheng)/ADT/雲林・製１" userId="73d203c8-e53e-4288-9ebc-c7f5a4b99d62" providerId="ADAL" clId="{631AB117-9A14-4267-9C48-4D7A1D019887}" dt="2024-09-04T01:28:23.427" v="347" actId="1035"/>
          <ac:spMkLst>
            <pc:docMk/>
            <pc:sldMk cId="745088619" sldId="6659"/>
            <ac:spMk id="3" creationId="{F8AAB855-4531-7074-24D0-EEC0819C9C0A}"/>
          </ac:spMkLst>
        </pc:spChg>
        <pc:spChg chg="mod">
          <ac:chgData name="鄭 吉勝(cheng chisheng)/ADT/雲林・製１" userId="73d203c8-e53e-4288-9ebc-c7f5a4b99d62" providerId="ADAL" clId="{631AB117-9A14-4267-9C48-4D7A1D019887}" dt="2024-09-04T01:28:32.410" v="361" actId="1036"/>
          <ac:spMkLst>
            <pc:docMk/>
            <pc:sldMk cId="745088619" sldId="6659"/>
            <ac:spMk id="4" creationId="{203A336E-AC52-B797-D661-E1080182C593}"/>
          </ac:spMkLst>
        </pc:spChg>
        <pc:spChg chg="add mod">
          <ac:chgData name="鄭 吉勝(cheng chisheng)/ADT/雲林・製１" userId="73d203c8-e53e-4288-9ebc-c7f5a4b99d62" providerId="ADAL" clId="{631AB117-9A14-4267-9C48-4D7A1D019887}" dt="2024-09-04T01:28:03.139" v="326" actId="255"/>
          <ac:spMkLst>
            <pc:docMk/>
            <pc:sldMk cId="745088619" sldId="6659"/>
            <ac:spMk id="5" creationId="{24D25B6E-C4DC-59F6-D39E-FF766ED28BB9}"/>
          </ac:spMkLst>
        </pc:spChg>
        <pc:spChg chg="mod">
          <ac:chgData name="鄭 吉勝(cheng chisheng)/ADT/雲林・製１" userId="73d203c8-e53e-4288-9ebc-c7f5a4b99d62" providerId="ADAL" clId="{631AB117-9A14-4267-9C48-4D7A1D019887}" dt="2024-09-04T01:28:32.410" v="361" actId="1036"/>
          <ac:spMkLst>
            <pc:docMk/>
            <pc:sldMk cId="745088619" sldId="6659"/>
            <ac:spMk id="7" creationId="{D44D8D2B-32E3-3A33-9E63-9944A558D442}"/>
          </ac:spMkLst>
        </pc:spChg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772373618" sldId="6660"/>
        </pc:sldMkLst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2654897489" sldId="6661"/>
        </pc:sldMkLst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405563442" sldId="6662"/>
        </pc:sldMkLst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4162301102" sldId="6667"/>
        </pc:sldMkLst>
      </pc:sldChg>
      <pc:sldChg chg="addSp modSp add mod">
        <pc:chgData name="鄭 吉勝(cheng chisheng)/ADT/雲林・製１" userId="73d203c8-e53e-4288-9ebc-c7f5a4b99d62" providerId="ADAL" clId="{631AB117-9A14-4267-9C48-4D7A1D019887}" dt="2024-09-18T01:30:11.449" v="364" actId="1076"/>
        <pc:sldMkLst>
          <pc:docMk/>
          <pc:sldMk cId="3347636435" sldId="6669"/>
        </pc:sldMkLst>
        <pc:spChg chg="add mod">
          <ac:chgData name="鄭 吉勝(cheng chisheng)/ADT/雲林・製１" userId="73d203c8-e53e-4288-9ebc-c7f5a4b99d62" providerId="ADAL" clId="{631AB117-9A14-4267-9C48-4D7A1D019887}" dt="2024-09-18T01:30:11.449" v="364" actId="1076"/>
          <ac:spMkLst>
            <pc:docMk/>
            <pc:sldMk cId="3347636435" sldId="6669"/>
            <ac:spMk id="3" creationId="{AAF2918F-010A-ECDE-D8AC-5EF97979CACD}"/>
          </ac:spMkLst>
        </pc:spChg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1502369375" sldId="6670"/>
        </pc:sldMkLst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2023931955" sldId="6671"/>
        </pc:sldMkLst>
      </pc:sldChg>
      <pc:sldChg chg="add">
        <pc:chgData name="鄭 吉勝(cheng chisheng)/ADT/雲林・製１" userId="73d203c8-e53e-4288-9ebc-c7f5a4b99d62" providerId="ADAL" clId="{631AB117-9A14-4267-9C48-4D7A1D019887}" dt="2024-09-18T01:29:36.138" v="362"/>
        <pc:sldMkLst>
          <pc:docMk/>
          <pc:sldMk cId="4030525096" sldId="66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2025/10/7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2025/10/7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61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0E4AA-5930-4131-85C9-ED7FB323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EFB037-4080-4E81-BE55-6C1B0E82F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2075BE-713F-4FB5-90FA-AEB04812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FB96-0EED-43FA-9B93-6329635B5FED}" type="datetimeFigureOut">
              <a:rPr kumimoji="1" lang="ja-JP" altLang="en-US" smtClean="0"/>
              <a:t>2025/10/7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A43F85-A423-475A-93D0-6534AE87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B16B59-0E96-44C9-AD4F-B24F35A2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AE4A7-AE8F-4C18-B22C-422CDFF6A85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09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437113F-F396-BCAB-2311-C9F563605A0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49276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5" Type="http://schemas.openxmlformats.org/officeDocument/2006/relationships/image" Target="../media/image31.wmf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200"/>
              <a:t>2024</a:t>
            </a:r>
            <a:r>
              <a:rPr lang="zh-TW" altLang="en-US" sz="3200"/>
              <a:t> </a:t>
            </a:r>
            <a:r>
              <a:rPr lang="en-US" altLang="zh-TW" sz="3200"/>
              <a:t>EF</a:t>
            </a:r>
            <a:r>
              <a:rPr lang="zh-TW" altLang="en-US" sz="3200"/>
              <a:t> 薄板破裂調查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09</a:t>
            </a:r>
            <a:r>
              <a:rPr lang="ja-JP" altLang="en-US" sz="1400"/>
              <a:t>月</a:t>
            </a:r>
            <a:r>
              <a:rPr lang="en-US" altLang="zh-TW" sz="1600"/>
              <a:t>4</a:t>
            </a:r>
            <a:r>
              <a:rPr lang="ja-JP" altLang="en-US" sz="1400"/>
              <a:t>日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B6AB5B-35E3-1668-E213-2294BD25AFDF}"/>
              </a:ext>
            </a:extLst>
          </p:cNvPr>
          <p:cNvSpPr txBox="1"/>
          <p:nvPr/>
        </p:nvSpPr>
        <p:spPr>
          <a:xfrm>
            <a:off x="4727274" y="4186117"/>
            <a:ext cx="404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相關資料來源：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SONG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工程生產實績</a:t>
            </a:r>
          </a:p>
        </p:txBody>
      </p:sp>
    </p:spTree>
    <p:extLst>
      <p:ext uri="{BB962C8B-B14F-4D97-AF65-F5344CB8AC3E}">
        <p14:creationId xmlns:p14="http://schemas.microsoft.com/office/powerpoint/2010/main" val="298094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測試②：固定方式強化</a:t>
            </a: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CBB5E90F-EB5B-9994-156C-57C4097C4702}"/>
              </a:ext>
            </a:extLst>
          </p:cNvPr>
          <p:cNvSpPr txBox="1">
            <a:spLocks/>
          </p:cNvSpPr>
          <p:nvPr/>
        </p:nvSpPr>
        <p:spPr>
          <a:xfrm>
            <a:off x="28512" y="629817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/>
                <a:ea typeface="Meiryo UI"/>
              </a:rPr>
              <a:t>(2) </a:t>
            </a:r>
            <a:r>
              <a:rPr lang="zh-TW" altLang="en-US" sz="1350">
                <a:latin typeface="Meiryo UI"/>
                <a:ea typeface="Meiryo UI"/>
              </a:rPr>
              <a:t> </a:t>
            </a:r>
            <a:r>
              <a:rPr lang="en-US" altLang="zh-TW" sz="1350">
                <a:latin typeface="Meiryo UI"/>
                <a:ea typeface="Meiryo UI"/>
              </a:rPr>
              <a:t>PL</a:t>
            </a:r>
            <a:r>
              <a:rPr lang="zh-TW" altLang="en-US" sz="1350">
                <a:latin typeface="Meiryo UI"/>
                <a:ea typeface="Meiryo UI"/>
              </a:rPr>
              <a:t>間布索需以ㄇ字型固定PL。</a:t>
            </a:r>
            <a:endParaRPr lang="zh-TW" altLang="en-US" sz="330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EF016C9-6100-1FB9-8353-E2B12A1D95BC}"/>
              </a:ext>
            </a:extLst>
          </p:cNvPr>
          <p:cNvSpPr txBox="1">
            <a:spLocks/>
          </p:cNvSpPr>
          <p:nvPr/>
        </p:nvSpPr>
        <p:spPr>
          <a:xfrm>
            <a:off x="28512" y="891074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/>
                <a:ea typeface="Meiryo UI"/>
              </a:rPr>
              <a:t>(3)  </a:t>
            </a:r>
            <a:r>
              <a:rPr lang="zh-TW" altLang="en-US" sz="1350">
                <a:latin typeface="Meiryo UI"/>
                <a:ea typeface="Meiryo UI"/>
              </a:rPr>
              <a:t>布索鬆緊度固定。</a:t>
            </a:r>
            <a:r>
              <a:rPr lang="en-US" altLang="zh-TW" sz="1350">
                <a:latin typeface="Meiryo UI"/>
                <a:ea typeface="Meiryo UI"/>
              </a:rPr>
              <a:t>(</a:t>
            </a:r>
            <a:r>
              <a:rPr lang="zh-TW" altLang="en-US" sz="1350">
                <a:latin typeface="Meiryo UI"/>
                <a:ea typeface="Meiryo UI"/>
              </a:rPr>
              <a:t>拉力值固定</a:t>
            </a:r>
            <a:r>
              <a:rPr lang="en-US" altLang="zh-TW" sz="1350">
                <a:latin typeface="Meiryo UI"/>
                <a:ea typeface="Meiryo UI"/>
              </a:rPr>
              <a:t>)</a:t>
            </a:r>
            <a:endParaRPr lang="zh-TW" altLang="en-US" sz="1350">
              <a:latin typeface="Meiryo UI"/>
              <a:ea typeface="Meiryo UI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0CFCC7C-677E-4B95-5D95-57A19CC344CA}"/>
              </a:ext>
            </a:extLst>
          </p:cNvPr>
          <p:cNvGrpSpPr/>
          <p:nvPr/>
        </p:nvGrpSpPr>
        <p:grpSpPr>
          <a:xfrm>
            <a:off x="153563" y="1289958"/>
            <a:ext cx="6664763" cy="3293421"/>
            <a:chOff x="257743" y="1719943"/>
            <a:chExt cx="9885036" cy="49607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D0EDFB3-3B75-CA24-890B-037DD61A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743" y="1719943"/>
              <a:ext cx="9885036" cy="4960775"/>
            </a:xfrm>
            <a:prstGeom prst="rect">
              <a:avLst/>
            </a:prstGeom>
          </p:spPr>
        </p:pic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EC4784C-B637-525B-C143-27BBAAE074B5}"/>
                </a:ext>
              </a:extLst>
            </p:cNvPr>
            <p:cNvCxnSpPr/>
            <p:nvPr/>
          </p:nvCxnSpPr>
          <p:spPr>
            <a:xfrm flipV="1">
              <a:off x="727788" y="3704253"/>
              <a:ext cx="1819469" cy="2985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B87E47D-F6A4-3580-8B9B-B06EFFE2D852}"/>
                </a:ext>
              </a:extLst>
            </p:cNvPr>
            <p:cNvCxnSpPr/>
            <p:nvPr/>
          </p:nvCxnSpPr>
          <p:spPr>
            <a:xfrm>
              <a:off x="2556588" y="3429000"/>
              <a:ext cx="0" cy="3965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92FA75A-86D4-B5E2-5F27-7B7DCB685ABB}"/>
                </a:ext>
              </a:extLst>
            </p:cNvPr>
            <p:cNvCxnSpPr/>
            <p:nvPr/>
          </p:nvCxnSpPr>
          <p:spPr>
            <a:xfrm>
              <a:off x="656253" y="3704253"/>
              <a:ext cx="0" cy="3965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7318F873-FA53-D7D1-EAED-84A19A43C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8791" y="3222170"/>
              <a:ext cx="3217709" cy="48052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D76C0A01-9B18-95BF-5355-475D8208E9B0}"/>
                </a:ext>
              </a:extLst>
            </p:cNvPr>
            <p:cNvCxnSpPr/>
            <p:nvPr/>
          </p:nvCxnSpPr>
          <p:spPr>
            <a:xfrm>
              <a:off x="5850698" y="2900264"/>
              <a:ext cx="0" cy="3965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38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後續予想方向：</a:t>
            </a:r>
          </a:p>
        </p:txBody>
      </p:sp>
      <p:pic>
        <p:nvPicPr>
          <p:cNvPr id="2" name="図 6">
            <a:extLst>
              <a:ext uri="{FF2B5EF4-FFF2-40B4-BE49-F238E27FC236}">
                <a16:creationId xmlns:a16="http://schemas.microsoft.com/office/drawing/2014/main" id="{12C5FF05-865F-FE78-3DD3-854D3E34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05" y="3238500"/>
            <a:ext cx="2009620" cy="158846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658565F-1756-F022-FE84-AE0C1B9FC4E2}"/>
              </a:ext>
            </a:extLst>
          </p:cNvPr>
          <p:cNvGrpSpPr/>
          <p:nvPr/>
        </p:nvGrpSpPr>
        <p:grpSpPr>
          <a:xfrm>
            <a:off x="285750" y="788757"/>
            <a:ext cx="5752082" cy="4145193"/>
            <a:chOff x="381000" y="733648"/>
            <a:chExt cx="8178800" cy="584495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7125448-B164-2D0F-87C0-FC79451AC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98"/>
            <a:stretch/>
          </p:blipFill>
          <p:spPr>
            <a:xfrm>
              <a:off x="381000" y="733648"/>
              <a:ext cx="8178800" cy="5844951"/>
            </a:xfrm>
            <a:prstGeom prst="rect">
              <a:avLst/>
            </a:prstGeom>
          </p:spPr>
        </p:pic>
        <p:sp>
          <p:nvSpPr>
            <p:cNvPr id="6" name="流程圖: 資料 5">
              <a:extLst>
                <a:ext uri="{FF2B5EF4-FFF2-40B4-BE49-F238E27FC236}">
                  <a16:creationId xmlns:a16="http://schemas.microsoft.com/office/drawing/2014/main" id="{252518AC-0322-AEE1-80E1-20E572907DD8}"/>
                </a:ext>
              </a:extLst>
            </p:cNvPr>
            <p:cNvSpPr/>
            <p:nvPr/>
          </p:nvSpPr>
          <p:spPr>
            <a:xfrm rot="21172561" flipV="1">
              <a:off x="521714" y="5538694"/>
              <a:ext cx="4749721" cy="485402"/>
            </a:xfrm>
            <a:prstGeom prst="flowChartInputOutpu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416BB53B-6E30-2904-BADA-907BE9FF6B52}"/>
              </a:ext>
            </a:extLst>
          </p:cNvPr>
          <p:cNvSpPr txBox="1"/>
          <p:nvPr/>
        </p:nvSpPr>
        <p:spPr>
          <a:xfrm>
            <a:off x="6478438" y="2938417"/>
            <a:ext cx="25023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〇防</a:t>
            </a:r>
            <a:r>
              <a:rPr lang="zh-TW" altLang="en-US" sz="150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震墊使用後</a:t>
            </a:r>
            <a:r>
              <a:rPr lang="ja-JP" altLang="en-US" sz="1500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振動測定</a:t>
            </a:r>
          </a:p>
        </p:txBody>
      </p:sp>
    </p:spTree>
    <p:extLst>
      <p:ext uri="{BB962C8B-B14F-4D97-AF65-F5344CB8AC3E}">
        <p14:creationId xmlns:p14="http://schemas.microsoft.com/office/powerpoint/2010/main" val="343315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2024/9/3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會議決議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7ADBA3-547A-8911-A319-E8530551F5D8}"/>
              </a:ext>
            </a:extLst>
          </p:cNvPr>
          <p:cNvSpPr txBox="1"/>
          <p:nvPr/>
        </p:nvSpPr>
        <p:spPr>
          <a:xfrm>
            <a:off x="254961" y="1836646"/>
            <a:ext cx="3163218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■第一回測試流程：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AAB855-4531-7074-24D0-EEC0819C9C0A}"/>
              </a:ext>
            </a:extLst>
          </p:cNvPr>
          <p:cNvSpPr txBox="1"/>
          <p:nvPr/>
        </p:nvSpPr>
        <p:spPr>
          <a:xfrm>
            <a:off x="399556" y="2174037"/>
            <a:ext cx="8286061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第一回震動測試評價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6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個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，予計出荷裝櫃日程確認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 (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予想：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9/9~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當週實施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與生管確認後別途連絡</a:t>
            </a:r>
            <a:endParaRPr lang="zh-TW" sz="13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震動計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共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顆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) 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擔當：素二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俊淵樣、業改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銘祥樣</a:t>
            </a:r>
          </a:p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第一回裝櫃時立會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擔當：物流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 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銘蔚樣、工管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 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清彬樣、素二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 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炳興樣、俊淵樣</a:t>
            </a:r>
          </a:p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第一回測試路線確認、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搬運方式確認、各區段搬運時間點確認記錄、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SONG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段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投入放置後取回震動計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擔當：素二課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俊淵樣、得祿樣、基加：皓澤樣</a:t>
            </a:r>
          </a:p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第一回測試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6PL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完成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SONG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段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投入後流程，進行開捆確認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內是否有破裂情形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擔當：素二課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俊淵樣、得祿樣、基加：皓澤樣</a:t>
            </a:r>
          </a:p>
          <a:p>
            <a:pPr marL="342900" indent="-342900">
              <a:buAutoNum type="arabicPeriod"/>
            </a:pP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震動計資料作成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  <a:sym typeface="Wingdings"/>
              </a:rPr>
              <a:t>à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擔當：素二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俊淵樣、業改</a:t>
            </a:r>
            <a:r>
              <a:rPr lang="en-US" alt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  </a:t>
            </a:r>
            <a:r>
              <a:rPr lang="zh-TW" altLang="en-US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銘祥樣協助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03A336E-AC52-B797-D661-E1080182C593}"/>
              </a:ext>
            </a:extLst>
          </p:cNvPr>
          <p:cNvSpPr txBox="1"/>
          <p:nvPr/>
        </p:nvSpPr>
        <p:spPr>
          <a:xfrm>
            <a:off x="274045" y="3916361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300" dirty="0">
                <a:latin typeface="Meiryo UI" panose="020B0604030504040204" pitchFamily="34" charset="-128"/>
                <a:ea typeface="Meiryo UI" panose="020B0604030504040204" pitchFamily="34" charset="-128"/>
              </a:rPr>
              <a:t>■第二回予定進行項目：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4D8D2B-32E3-3A33-9E63-9944A558D442}"/>
              </a:ext>
            </a:extLst>
          </p:cNvPr>
          <p:cNvSpPr txBox="1"/>
          <p:nvPr/>
        </p:nvSpPr>
        <p:spPr>
          <a:xfrm>
            <a:off x="432410" y="4157322"/>
            <a:ext cx="8286061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第①個</a:t>
            </a:r>
            <a:r>
              <a:rPr lang="en-US" sz="130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與櫃壁間</a:t>
            </a:r>
            <a:r>
              <a:rPr lang="en-US" alt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Stopper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設置追加。</a:t>
            </a:r>
          </a:p>
          <a:p>
            <a:pPr marL="342900" indent="-342900">
              <a:buAutoNum type="arabicPeriod"/>
            </a:pPr>
            <a:r>
              <a:rPr lang="en-US" alt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間布</a:t>
            </a:r>
            <a:r>
              <a:rPr lang="zh-TW" altLang="en-US" sz="1300">
                <a:latin typeface="Meiryo UI" panose="020B0604030504040204" pitchFamily="34" charset="-128"/>
                <a:ea typeface="Meiryo UI" panose="020B0604030504040204" pitchFamily="34" charset="-128"/>
              </a:rPr>
              <a:t>索需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以ㄇ字型方式</a:t>
            </a:r>
            <a:r>
              <a:rPr lang="zh-TW" altLang="en-US" sz="1300">
                <a:latin typeface="Meiryo UI" panose="020B0604030504040204" pitchFamily="34" charset="-128"/>
                <a:ea typeface="Meiryo UI" panose="020B0604030504040204" pitchFamily="34" charset="-128"/>
              </a:rPr>
              <a:t>固定</a:t>
            </a:r>
            <a:r>
              <a:rPr lang="en-US" alt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pPr marL="342900" indent="-342900">
              <a:buAutoNum type="arabicPeriod"/>
            </a:pP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布</a:t>
            </a:r>
            <a:r>
              <a:rPr lang="zh-TW" altLang="en-US" sz="1300">
                <a:latin typeface="Meiryo UI" panose="020B0604030504040204" pitchFamily="34" charset="-128"/>
                <a:ea typeface="Meiryo UI" panose="020B0604030504040204" pitchFamily="34" charset="-128"/>
              </a:rPr>
              <a:t>索鬆</a:t>
            </a:r>
            <a:r>
              <a:rPr lang="zh-TW" sz="1300">
                <a:latin typeface="Meiryo UI" panose="020B0604030504040204" pitchFamily="34" charset="-128"/>
                <a:ea typeface="Meiryo UI" panose="020B0604030504040204" pitchFamily="34" charset="-128"/>
              </a:rPr>
              <a:t>緊度需統一。</a:t>
            </a:r>
            <a:endParaRPr lang="zh-TW" altLang="en-US" sz="13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D25B6E-C4DC-59F6-D39E-FF766ED28BB9}"/>
              </a:ext>
            </a:extLst>
          </p:cNvPr>
          <p:cNvSpPr txBox="1"/>
          <p:nvPr/>
        </p:nvSpPr>
        <p:spPr>
          <a:xfrm>
            <a:off x="274045" y="779449"/>
            <a:ext cx="82860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今後予定調查的方向：</a:t>
            </a: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運輸及搬送造成破裂的推論檢證</a:t>
            </a:r>
            <a:r>
              <a:rPr 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en-US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----9~10</a:t>
            </a:r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運輸方式、治具</a:t>
            </a:r>
            <a:r>
              <a:rPr lang="ja-JP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見直し</a:t>
            </a:r>
            <a:r>
              <a:rPr lang="zh-TW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en-US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 ----</a:t>
            </a:r>
            <a:r>
              <a:rPr lang="en-US" altLang="ja-JP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10-11</a:t>
            </a:r>
            <a:r>
              <a:rPr lang="ja-JP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08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58810CA5-AA73-5FF8-2E3D-FD2D5AC65273}"/>
              </a:ext>
            </a:extLst>
          </p:cNvPr>
          <p:cNvGrpSpPr/>
          <p:nvPr/>
        </p:nvGrpSpPr>
        <p:grpSpPr>
          <a:xfrm>
            <a:off x="1144744" y="3608155"/>
            <a:ext cx="1901531" cy="1315244"/>
            <a:chOff x="867747" y="4544006"/>
            <a:chExt cx="2873830" cy="1993172"/>
          </a:xfrm>
        </p:grpSpPr>
        <p:pic>
          <p:nvPicPr>
            <p:cNvPr id="4" name="図 2">
              <a:extLst>
                <a:ext uri="{FF2B5EF4-FFF2-40B4-BE49-F238E27FC236}">
                  <a16:creationId xmlns:a16="http://schemas.microsoft.com/office/drawing/2014/main" id="{0901EF34-F148-8DC3-2243-CE02A6B61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376" t="53321" r="60386" b="24202"/>
            <a:stretch/>
          </p:blipFill>
          <p:spPr>
            <a:xfrm rot="10800000">
              <a:off x="1315008" y="5090934"/>
              <a:ext cx="1971869" cy="1446244"/>
            </a:xfrm>
            <a:prstGeom prst="rect">
              <a:avLst/>
            </a:prstGeom>
            <a:noFill/>
          </p:spPr>
        </p:pic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16307AA9-6D63-0D3F-4FBA-40778F48C59A}"/>
                </a:ext>
              </a:extLst>
            </p:cNvPr>
            <p:cNvSpPr/>
            <p:nvPr/>
          </p:nvSpPr>
          <p:spPr>
            <a:xfrm flipH="1">
              <a:off x="867747" y="4544006"/>
              <a:ext cx="2873830" cy="6531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TW" altLang="en-US" sz="1000"/>
                <a:t>車輛行進方向(X軸)</a:t>
              </a:r>
              <a:endParaRPr lang="zh-TW" altLang="en-US" sz="1013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E94D22F-FC68-1927-C02F-EC9CA01276C1}"/>
              </a:ext>
            </a:extLst>
          </p:cNvPr>
          <p:cNvGrpSpPr/>
          <p:nvPr/>
        </p:nvGrpSpPr>
        <p:grpSpPr>
          <a:xfrm>
            <a:off x="4946320" y="1158785"/>
            <a:ext cx="4086636" cy="3586482"/>
            <a:chOff x="6322693" y="2244105"/>
            <a:chExt cx="5646793" cy="44593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8DC4A6E-C385-8C11-D616-87B3C451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693" y="2244105"/>
              <a:ext cx="5646793" cy="4459353"/>
            </a:xfrm>
            <a:prstGeom prst="rect">
              <a:avLst/>
            </a:prstGeom>
          </p:spPr>
        </p:pic>
        <p:sp>
          <p:nvSpPr>
            <p:cNvPr id="17" name="圓形: 空心 16">
              <a:extLst>
                <a:ext uri="{FF2B5EF4-FFF2-40B4-BE49-F238E27FC236}">
                  <a16:creationId xmlns:a16="http://schemas.microsoft.com/office/drawing/2014/main" id="{A7F7196F-684E-EB96-4712-CB350B24E90C}"/>
                </a:ext>
              </a:extLst>
            </p:cNvPr>
            <p:cNvSpPr/>
            <p:nvPr/>
          </p:nvSpPr>
          <p:spPr>
            <a:xfrm>
              <a:off x="9048117" y="5197148"/>
              <a:ext cx="379890" cy="373227"/>
            </a:xfrm>
            <a:prstGeom prst="donu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894E98A-D8B2-9B74-6573-1430C334973D}"/>
                </a:ext>
              </a:extLst>
            </p:cNvPr>
            <p:cNvSpPr/>
            <p:nvPr/>
          </p:nvSpPr>
          <p:spPr>
            <a:xfrm>
              <a:off x="9488830" y="5197147"/>
              <a:ext cx="1958673" cy="37322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13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G-MEN</a:t>
              </a:r>
              <a:r>
                <a:rPr lang="zh-TW" altLang="en-US" sz="1013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設置位置</a:t>
              </a: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/>
                <a:ea typeface="Meiryo UI"/>
              </a:rPr>
              <a:t>第一回測試：現況不變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7FF0807-F8A8-4EC1-313C-14CCB174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0" y="1660013"/>
            <a:ext cx="4202033" cy="1883828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CBB5E90F-EB5B-9994-156C-57C4097C4702}"/>
              </a:ext>
            </a:extLst>
          </p:cNvPr>
          <p:cNvSpPr txBox="1">
            <a:spLocks/>
          </p:cNvSpPr>
          <p:nvPr/>
        </p:nvSpPr>
        <p:spPr>
          <a:xfrm>
            <a:off x="28512" y="704462"/>
            <a:ext cx="4525413" cy="8862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350">
                <a:latin typeface="新細明體"/>
                <a:ea typeface="新細明體"/>
              </a:rPr>
              <a:t>◎ </a:t>
            </a:r>
            <a:r>
              <a:rPr lang="zh-TW" altLang="en-US" sz="1350">
                <a:latin typeface="Meiryo UI"/>
                <a:ea typeface="Meiryo UI"/>
              </a:rPr>
              <a:t>設置數量：</a:t>
            </a:r>
            <a:r>
              <a:rPr lang="en-US" altLang="zh-TW" sz="1350">
                <a:latin typeface="Meiryo UI"/>
                <a:ea typeface="Meiryo UI"/>
              </a:rPr>
              <a:t>6</a:t>
            </a:r>
            <a:r>
              <a:rPr lang="zh-TW" altLang="en-US" sz="1350">
                <a:latin typeface="Meiryo UI"/>
                <a:ea typeface="Meiryo UI"/>
              </a:rPr>
              <a:t>個</a:t>
            </a:r>
            <a:endParaRPr lang="en-US" altLang="zh-TW" sz="1350">
              <a:latin typeface="Meiryo UI"/>
              <a:ea typeface="Meiryo UI"/>
            </a:endParaRPr>
          </a:p>
          <a:p>
            <a:r>
              <a:rPr lang="zh-TW" altLang="en-US" sz="1350">
                <a:latin typeface="新細明體"/>
                <a:ea typeface="新細明體"/>
              </a:rPr>
              <a:t>◎ </a:t>
            </a:r>
            <a:r>
              <a:rPr lang="en-US" altLang="zh-TW" sz="1350">
                <a:latin typeface="Meiryo UI"/>
                <a:ea typeface="Meiryo UI"/>
              </a:rPr>
              <a:t>PL</a:t>
            </a:r>
            <a:r>
              <a:rPr lang="zh-TW" altLang="en-US" sz="1350">
                <a:latin typeface="Meiryo UI"/>
                <a:ea typeface="Meiryo UI"/>
              </a:rPr>
              <a:t>位置：①、②、</a:t>
            </a:r>
            <a:r>
              <a:rPr lang="zh-TW" altLang="en-US" sz="1400">
                <a:latin typeface="Meiryo UI"/>
                <a:ea typeface="Meiryo UI"/>
              </a:rPr>
              <a:t>③</a:t>
            </a:r>
            <a:r>
              <a:rPr lang="zh-TW" sz="1400">
                <a:latin typeface="Meiryo UI"/>
                <a:ea typeface="Meiryo UI"/>
              </a:rPr>
              <a:t>、</a:t>
            </a:r>
            <a:r>
              <a:rPr lang="zh-TW" altLang="en-US" sz="1400">
                <a:latin typeface="Meiryo UI"/>
                <a:ea typeface="Meiryo UI"/>
              </a:rPr>
              <a:t>④</a:t>
            </a:r>
            <a:r>
              <a:rPr lang="zh-TW" sz="1400">
                <a:latin typeface="Meiryo UI"/>
                <a:ea typeface="Meiryo UI"/>
              </a:rPr>
              <a:t>、</a:t>
            </a:r>
            <a:r>
              <a:rPr lang="zh-TW" altLang="en-US" sz="1350">
                <a:latin typeface="Meiryo UI"/>
                <a:ea typeface="Meiryo UI"/>
              </a:rPr>
              <a:t>⑤、⑥</a:t>
            </a:r>
            <a:endParaRPr lang="en-US" altLang="zh-TW" sz="13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350">
                <a:latin typeface="新細明體"/>
                <a:ea typeface="新細明體"/>
              </a:rPr>
              <a:t>◎ </a:t>
            </a:r>
            <a:r>
              <a:rPr lang="en-US" altLang="zh-TW" sz="1350">
                <a:latin typeface="Meiryo UI"/>
                <a:ea typeface="Meiryo UI"/>
              </a:rPr>
              <a:t>G-MEN</a:t>
            </a:r>
            <a:r>
              <a:rPr lang="zh-TW" altLang="en-US" sz="1350">
                <a:latin typeface="Meiryo UI"/>
                <a:ea typeface="Meiryo UI"/>
              </a:rPr>
              <a:t>設置方向：</a:t>
            </a:r>
            <a:r>
              <a:rPr lang="en-US" altLang="zh-TW" sz="1350">
                <a:latin typeface="Meiryo UI"/>
                <a:ea typeface="Meiryo UI"/>
              </a:rPr>
              <a:t>X</a:t>
            </a:r>
            <a:r>
              <a:rPr lang="zh-TW" altLang="en-US" sz="1350">
                <a:latin typeface="Meiryo UI"/>
                <a:ea typeface="Meiryo UI"/>
              </a:rPr>
              <a:t> 朝車輛行進方向，</a:t>
            </a:r>
            <a:r>
              <a:rPr lang="en-US" altLang="zh-TW" sz="1350">
                <a:latin typeface="Meiryo UI"/>
                <a:ea typeface="Meiryo UI"/>
              </a:rPr>
              <a:t>Y</a:t>
            </a:r>
            <a:r>
              <a:rPr lang="zh-TW" altLang="en-US" sz="1350">
                <a:latin typeface="Meiryo UI"/>
                <a:ea typeface="Meiryo UI"/>
              </a:rPr>
              <a:t>朝地面方向</a:t>
            </a:r>
            <a:endParaRPr lang="en-US" altLang="zh-TW" sz="1350">
              <a:latin typeface="Meiryo UI"/>
              <a:ea typeface="Meiryo UI"/>
            </a:endParaRPr>
          </a:p>
          <a:p>
            <a:r>
              <a:rPr lang="zh-TW" altLang="en-US" sz="1350">
                <a:latin typeface="新細明體"/>
                <a:ea typeface="新細明體"/>
              </a:rPr>
              <a:t>◎ </a:t>
            </a:r>
            <a:r>
              <a:rPr lang="en-US" altLang="zh-TW" sz="1350">
                <a:latin typeface="Meiryo UI"/>
                <a:ea typeface="Meiryo UI"/>
              </a:rPr>
              <a:t>G-MEN</a:t>
            </a:r>
            <a:r>
              <a:rPr lang="zh-TW" altLang="en-US" sz="1350">
                <a:latin typeface="Meiryo UI"/>
                <a:ea typeface="Meiryo UI"/>
              </a:rPr>
              <a:t>設置位置：</a:t>
            </a:r>
            <a:r>
              <a:rPr lang="en-US" altLang="zh-TW" sz="1350">
                <a:latin typeface="Meiryo UI"/>
                <a:ea typeface="Meiryo UI"/>
              </a:rPr>
              <a:t>G5 PL</a:t>
            </a:r>
            <a:r>
              <a:rPr lang="zh-TW" altLang="en-US" sz="1350">
                <a:latin typeface="Meiryo UI"/>
                <a:ea typeface="Meiryo UI"/>
              </a:rPr>
              <a:t>背部下方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EBB995-50C3-ABF9-D084-8C870B168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368" y="2720191"/>
            <a:ext cx="150680" cy="1782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D117A54-D51E-77F1-8D92-D7985FCEB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103" y="2720191"/>
            <a:ext cx="150680" cy="1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7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BD3C7-7D60-1F31-D019-065BCCE6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eiryo UI"/>
                <a:ea typeface="Meiryo UI"/>
              </a:rPr>
              <a:t>第一回測試： 運輸前、後  破裂確認</a:t>
            </a:r>
            <a:endParaRPr kumimoji="1" lang="zh-TW" altLang="en-US"/>
          </a:p>
        </p:txBody>
      </p:sp>
      <p:pic>
        <p:nvPicPr>
          <p:cNvPr id="3" name="圖片 2" descr="一張含有 螢幕擷取畫面, 圖書 的圖片&#10;&#10;自動產生的描述">
            <a:extLst>
              <a:ext uri="{FF2B5EF4-FFF2-40B4-BE49-F238E27FC236}">
                <a16:creationId xmlns:a16="http://schemas.microsoft.com/office/drawing/2014/main" id="{EBFAA79D-9573-A3B6-E6CC-9955F44C5A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071" y="860611"/>
            <a:ext cx="6586239" cy="3987053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192DF43-9397-F22D-DE82-7259E48518FE}"/>
              </a:ext>
            </a:extLst>
          </p:cNvPr>
          <p:cNvSpPr txBox="1">
            <a:spLocks/>
          </p:cNvSpPr>
          <p:nvPr/>
        </p:nvSpPr>
        <p:spPr>
          <a:xfrm>
            <a:off x="115918" y="785143"/>
            <a:ext cx="4101830" cy="9266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600">
                <a:latin typeface="Meiryo UI"/>
                <a:ea typeface="Meiryo UI"/>
              </a:rPr>
              <a:t>◎運輸前PL下方欠板『高強度』檢查。</a:t>
            </a:r>
          </a:p>
          <a:p>
            <a:endParaRPr lang="zh-TW" altLang="en-US" sz="1600">
              <a:latin typeface="Meiryo UI"/>
              <a:ea typeface="Meiryo UI"/>
            </a:endParaRPr>
          </a:p>
          <a:p>
            <a:r>
              <a:rPr lang="zh-TW" sz="1600">
                <a:latin typeface="Meiryo UI"/>
                <a:ea typeface="Meiryo UI"/>
              </a:rPr>
              <a:t>◎</a:t>
            </a:r>
            <a:r>
              <a:rPr lang="en-US" altLang="zh-TW" sz="1600" err="1">
                <a:latin typeface="Meiryo UI"/>
                <a:ea typeface="Meiryo UI"/>
              </a:rPr>
              <a:t>SONG投入後</a:t>
            </a:r>
            <a:r>
              <a:rPr lang="zh-TW" sz="1600">
                <a:latin typeface="Meiryo UI"/>
                <a:ea typeface="Meiryo UI"/>
              </a:rPr>
              <a:t>PL下方欠板『高強度』檢查。</a:t>
            </a:r>
            <a:endParaRPr lang="zh-TW" sz="1600"/>
          </a:p>
        </p:txBody>
      </p:sp>
    </p:spTree>
    <p:extLst>
      <p:ext uri="{BB962C8B-B14F-4D97-AF65-F5344CB8AC3E}">
        <p14:creationId xmlns:p14="http://schemas.microsoft.com/office/powerpoint/2010/main" val="150236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第一回測試結果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57E6DC8-C337-4949-3E19-9B6ED85CFC8F}"/>
              </a:ext>
            </a:extLst>
          </p:cNvPr>
          <p:cNvGraphicFramePr>
            <a:graphicFrameLocks noGrp="1"/>
          </p:cNvGraphicFramePr>
          <p:nvPr/>
        </p:nvGraphicFramePr>
        <p:xfrm>
          <a:off x="193964" y="737503"/>
          <a:ext cx="6857271" cy="319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743">
                  <a:extLst>
                    <a:ext uri="{9D8B030D-6E8A-4147-A177-3AD203B41FA5}">
                      <a16:colId xmlns:a16="http://schemas.microsoft.com/office/drawing/2014/main" val="2586935190"/>
                    </a:ext>
                  </a:extLst>
                </a:gridCol>
                <a:gridCol w="769838">
                  <a:extLst>
                    <a:ext uri="{9D8B030D-6E8A-4147-A177-3AD203B41FA5}">
                      <a16:colId xmlns:a16="http://schemas.microsoft.com/office/drawing/2014/main" val="2405450902"/>
                    </a:ext>
                  </a:extLst>
                </a:gridCol>
                <a:gridCol w="754128">
                  <a:extLst>
                    <a:ext uri="{9D8B030D-6E8A-4147-A177-3AD203B41FA5}">
                      <a16:colId xmlns:a16="http://schemas.microsoft.com/office/drawing/2014/main" val="400085941"/>
                    </a:ext>
                  </a:extLst>
                </a:gridCol>
                <a:gridCol w="1058146">
                  <a:extLst>
                    <a:ext uri="{9D8B030D-6E8A-4147-A177-3AD203B41FA5}">
                      <a16:colId xmlns:a16="http://schemas.microsoft.com/office/drawing/2014/main" val="607386931"/>
                    </a:ext>
                  </a:extLst>
                </a:gridCol>
                <a:gridCol w="985472">
                  <a:extLst>
                    <a:ext uri="{9D8B030D-6E8A-4147-A177-3AD203B41FA5}">
                      <a16:colId xmlns:a16="http://schemas.microsoft.com/office/drawing/2014/main" val="1690029821"/>
                    </a:ext>
                  </a:extLst>
                </a:gridCol>
                <a:gridCol w="985472">
                  <a:extLst>
                    <a:ext uri="{9D8B030D-6E8A-4147-A177-3AD203B41FA5}">
                      <a16:colId xmlns:a16="http://schemas.microsoft.com/office/drawing/2014/main" val="2284841185"/>
                    </a:ext>
                  </a:extLst>
                </a:gridCol>
                <a:gridCol w="985472">
                  <a:extLst>
                    <a:ext uri="{9D8B030D-6E8A-4147-A177-3AD203B41FA5}">
                      <a16:colId xmlns:a16="http://schemas.microsoft.com/office/drawing/2014/main" val="4169760305"/>
                    </a:ext>
                  </a:extLst>
                </a:gridCol>
              </a:tblGrid>
              <a:tr h="449210">
                <a:tc>
                  <a:txBody>
                    <a:bodyPr/>
                    <a:lstStyle/>
                    <a:p>
                      <a:r>
                        <a:rPr lang="en-US" altLang="zh-TW" sz="1200"/>
                        <a:t>PL LOT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板厚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枚數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底棧破裂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備考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PL位置</a:t>
                      </a:r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G-man</a:t>
                      </a:r>
                      <a:r>
                        <a:rPr lang="zh-TW" altLang="en-US" sz="1200"/>
                        <a:t>編號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16357"/>
                  </a:ext>
                </a:extLst>
              </a:tr>
              <a:tr h="404434">
                <a:tc>
                  <a:txBody>
                    <a:bodyPr/>
                    <a:lstStyle/>
                    <a:p>
                      <a:r>
                        <a:rPr lang="en-US" altLang="zh-TW" sz="1200"/>
                        <a:t>NWE4099055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290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①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TAS</a:t>
                      </a:r>
                      <a:endParaRPr lang="zh-TW" altLang="en-US" sz="1200"/>
                    </a:p>
                    <a:p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672281"/>
                  </a:ext>
                </a:extLst>
              </a:tr>
              <a:tr h="44921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NWE4099049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243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05687"/>
                  </a:ext>
                </a:extLst>
              </a:tr>
              <a:tr h="44921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NWE4099035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253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068"/>
                  </a:ext>
                </a:extLst>
              </a:tr>
              <a:tr h="44921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NWE4099050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225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①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85202"/>
                  </a:ext>
                </a:extLst>
              </a:tr>
              <a:tr h="44921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NWE4099045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283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③</a:t>
                      </a:r>
                    </a:p>
                    <a:p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53754"/>
                  </a:ext>
                </a:extLst>
              </a:tr>
              <a:tr h="44921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NWE4099048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0.15t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334</a:t>
                      </a:r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無破裂</a:t>
                      </a:r>
                      <a:endParaRPr lang="en-US" alt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右上角微角欠</a:t>
                      </a:r>
                      <a:r>
                        <a:rPr lang="en-US" altLang="zh-TW" sz="1200"/>
                        <a:t>*1</a:t>
                      </a:r>
                      <a:r>
                        <a:rPr lang="zh-TW" altLang="en-US" sz="1200"/>
                        <a:t>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8921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94653F9-96D3-C41A-DE09-34C550D5CB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0517" y="3944730"/>
            <a:ext cx="3372016" cy="11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9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0FE0926-B845-21F6-60A0-C4C34E3AA1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6"/>
          <a:stretch/>
        </p:blipFill>
        <p:spPr>
          <a:xfrm>
            <a:off x="4005991" y="1359738"/>
            <a:ext cx="3598367" cy="3209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8E285E-4504-00F8-D114-96902178CE45}"/>
              </a:ext>
            </a:extLst>
          </p:cNvPr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99" y="1363880"/>
            <a:ext cx="3600000" cy="320997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136001" y="106103"/>
            <a:ext cx="7923118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第一回測試：趨勢圖分析</a:t>
            </a:r>
            <a:endParaRPr lang="ja-JP" altLang="en-US" sz="280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EE1AF7D-2F88-966F-6A9E-5C1C72372255}"/>
              </a:ext>
            </a:extLst>
          </p:cNvPr>
          <p:cNvGrpSpPr/>
          <p:nvPr/>
        </p:nvGrpSpPr>
        <p:grpSpPr>
          <a:xfrm>
            <a:off x="3388182" y="828511"/>
            <a:ext cx="1908511" cy="1512112"/>
            <a:chOff x="6777623" y="809053"/>
            <a:chExt cx="1908511" cy="1512112"/>
          </a:xfrm>
        </p:grpSpPr>
        <p:sp>
          <p:nvSpPr>
            <p:cNvPr id="29" name="AutoShape 56">
              <a:extLst>
                <a:ext uri="{FF2B5EF4-FFF2-40B4-BE49-F238E27FC236}">
                  <a16:creationId xmlns:a16="http://schemas.microsoft.com/office/drawing/2014/main" id="{9833C83B-549C-2BB0-7B46-17EBE410F0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80938">
              <a:off x="7353279" y="1610012"/>
              <a:ext cx="550503" cy="148017"/>
            </a:xfrm>
            <a:prstGeom prst="curvedDownArrow">
              <a:avLst>
                <a:gd name="adj1" fmla="val 37500"/>
                <a:gd name="adj2" fmla="val 75000"/>
                <a:gd name="adj3" fmla="val 33333"/>
              </a:avLst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50000">
                  <a:srgbClr val="CCFFFF"/>
                </a:gs>
                <a:gs pos="100000">
                  <a:srgbClr val="CC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ja-JP" altLang="en-US" sz="1013"/>
            </a:p>
          </p:txBody>
        </p:sp>
        <p:grpSp>
          <p:nvGrpSpPr>
            <p:cNvPr id="67" name="Group 8">
              <a:extLst>
                <a:ext uri="{FF2B5EF4-FFF2-40B4-BE49-F238E27FC236}">
                  <a16:creationId xmlns:a16="http://schemas.microsoft.com/office/drawing/2014/main" id="{B7E1D0A6-D2BF-9E02-E76D-13DD38E43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7623" y="1549151"/>
              <a:ext cx="571500" cy="628650"/>
              <a:chOff x="6288" y="2064"/>
              <a:chExt cx="384" cy="394"/>
            </a:xfrm>
          </p:grpSpPr>
          <p:pic>
            <p:nvPicPr>
              <p:cNvPr id="68" name="Picture 9">
                <a:extLst>
                  <a:ext uri="{FF2B5EF4-FFF2-40B4-BE49-F238E27FC236}">
                    <a16:creationId xmlns:a16="http://schemas.microsoft.com/office/drawing/2014/main" id="{F6F7BC1A-6A4C-632F-B109-952C44A947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8" y="2064"/>
                <a:ext cx="382" cy="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Group 10">
                <a:extLst>
                  <a:ext uri="{FF2B5EF4-FFF2-40B4-BE49-F238E27FC236}">
                    <a16:creationId xmlns:a16="http://schemas.microsoft.com/office/drawing/2014/main" id="{DA16807E-504E-D0E2-C94D-5F2C81B5C2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18" y="2136"/>
                <a:ext cx="154" cy="312"/>
                <a:chOff x="2016" y="2880"/>
                <a:chExt cx="288" cy="768"/>
              </a:xfrm>
            </p:grpSpPr>
            <p:sp>
              <p:nvSpPr>
                <p:cNvPr id="70" name="AutoShape 11">
                  <a:extLst>
                    <a:ext uri="{FF2B5EF4-FFF2-40B4-BE49-F238E27FC236}">
                      <a16:creationId xmlns:a16="http://schemas.microsoft.com/office/drawing/2014/main" id="{275FE293-342F-714F-76A8-867A2922C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504"/>
                  <a:ext cx="288" cy="144"/>
                </a:xfrm>
                <a:prstGeom prst="cube">
                  <a:avLst>
                    <a:gd name="adj" fmla="val 62500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71" name="AutoShape 12">
                  <a:extLst>
                    <a:ext uri="{FF2B5EF4-FFF2-40B4-BE49-F238E27FC236}">
                      <a16:creationId xmlns:a16="http://schemas.microsoft.com/office/drawing/2014/main" id="{703556C6-120B-8A09-6B30-3B7F79A89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72" name="AutoShape 13">
                  <a:extLst>
                    <a:ext uri="{FF2B5EF4-FFF2-40B4-BE49-F238E27FC236}">
                      <a16:creationId xmlns:a16="http://schemas.microsoft.com/office/drawing/2014/main" id="{C9B06CBB-7AE7-14B4-4942-C4199D76A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880"/>
                  <a:ext cx="240" cy="720"/>
                </a:xfrm>
                <a:prstGeom prst="cube">
                  <a:avLst>
                    <a:gd name="adj" fmla="val 48440"/>
                  </a:avLst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73" name="Rectangle 14">
                  <a:extLst>
                    <a:ext uri="{FF2B5EF4-FFF2-40B4-BE49-F238E27FC236}">
                      <a16:creationId xmlns:a16="http://schemas.microsoft.com/office/drawing/2014/main" id="{72B52349-3E01-BE80-4C11-5385DC31D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312"/>
                  <a:ext cx="170" cy="4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74" name="AutoShape 15">
                  <a:extLst>
                    <a:ext uri="{FF2B5EF4-FFF2-40B4-BE49-F238E27FC236}">
                      <a16:creationId xmlns:a16="http://schemas.microsoft.com/office/drawing/2014/main" id="{D168CDAB-193F-4E5F-95F9-372B1201F5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</p:grpSp>
        <p:sp>
          <p:nvSpPr>
            <p:cNvPr id="76" name="Text Box 59">
              <a:hlinkHover r:id="rId6" action="ppaction://hlinksldjump"/>
              <a:extLst>
                <a:ext uri="{FF2B5EF4-FFF2-40B4-BE49-F238E27FC236}">
                  <a16:creationId xmlns:a16="http://schemas.microsoft.com/office/drawing/2014/main" id="{1BCDC150-C70C-70C6-94FF-6B78B4B04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9783" y="809053"/>
              <a:ext cx="935831" cy="30008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TW" altLang="en-US" b="1">
                  <a:solidFill>
                    <a:srgbClr val="CC3399"/>
                  </a:solidFill>
                </a:rPr>
                <a:t>裝櫃</a:t>
              </a:r>
            </a:p>
          </p:txBody>
        </p:sp>
        <p:sp>
          <p:nvSpPr>
            <p:cNvPr id="77" name="Text Box 55">
              <a:extLst>
                <a:ext uri="{FF2B5EF4-FFF2-40B4-BE49-F238E27FC236}">
                  <a16:creationId xmlns:a16="http://schemas.microsoft.com/office/drawing/2014/main" id="{05D15722-8428-328B-49D8-7F506B029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9438" y="1173170"/>
              <a:ext cx="1010213" cy="230832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chemeClr val="bg1"/>
                </a:gs>
                <a:gs pos="100000">
                  <a:srgbClr val="FF99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TW" altLang="en-US" sz="900" dirty="0">
                  <a:solidFill>
                    <a:srgbClr val="006600"/>
                  </a:solidFill>
                  <a:latin typeface="MS PGothic" panose="020B0600070205080204" pitchFamily="34" charset="-128"/>
                </a:rPr>
                <a:t>碼頭，</a:t>
              </a:r>
              <a:r>
                <a:rPr kumimoji="0" lang="en-US" altLang="zh-TW" sz="900" dirty="0">
                  <a:solidFill>
                    <a:srgbClr val="006600"/>
                  </a:solidFill>
                  <a:latin typeface="MS PGothic" panose="020B0600070205080204" pitchFamily="34" charset="-128"/>
                </a:rPr>
                <a:t>PL</a:t>
              </a:r>
              <a:r>
                <a:rPr kumimoji="0" lang="zh-TW" altLang="en-US" sz="900" dirty="0">
                  <a:solidFill>
                    <a:srgbClr val="006600"/>
                  </a:solidFill>
                  <a:latin typeface="MS PGothic" panose="020B0600070205080204" pitchFamily="34" charset="-128"/>
                </a:rPr>
                <a:t>上貨車</a:t>
              </a:r>
            </a:p>
          </p:txBody>
        </p:sp>
        <p:pic>
          <p:nvPicPr>
            <p:cNvPr id="66" name="Picture 69">
              <a:extLst>
                <a:ext uri="{FF2B5EF4-FFF2-40B4-BE49-F238E27FC236}">
                  <a16:creationId xmlns:a16="http://schemas.microsoft.com/office/drawing/2014/main" id="{4D708079-1F7A-F7E0-AF22-1EECD6CA6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843" y="1662749"/>
              <a:ext cx="1182291" cy="65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0F44D65-F715-6311-89E8-14D9DDB19131}"/>
              </a:ext>
            </a:extLst>
          </p:cNvPr>
          <p:cNvGrpSpPr/>
          <p:nvPr/>
        </p:nvGrpSpPr>
        <p:grpSpPr>
          <a:xfrm>
            <a:off x="5427565" y="771365"/>
            <a:ext cx="1318951" cy="1219890"/>
            <a:chOff x="380783" y="2859860"/>
            <a:chExt cx="1318951" cy="1219890"/>
          </a:xfrm>
        </p:grpSpPr>
        <p:sp>
          <p:nvSpPr>
            <p:cNvPr id="82" name="Text Box 59">
              <a:hlinkHover r:id="rId6" action="ppaction://hlinksldjump"/>
              <a:extLst>
                <a:ext uri="{FF2B5EF4-FFF2-40B4-BE49-F238E27FC236}">
                  <a16:creationId xmlns:a16="http://schemas.microsoft.com/office/drawing/2014/main" id="{E99F8558-1F80-D64E-AB5B-E158E8DF9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452" y="2859860"/>
              <a:ext cx="1249680" cy="30008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TW" altLang="en-US" b="1">
                  <a:solidFill>
                    <a:srgbClr val="CC3399"/>
                  </a:solidFill>
                </a:rPr>
                <a:t>廠區移動</a:t>
              </a:r>
            </a:p>
          </p:txBody>
        </p:sp>
        <p:sp>
          <p:nvSpPr>
            <p:cNvPr id="89" name="Text Box 62">
              <a:extLst>
                <a:ext uri="{FF2B5EF4-FFF2-40B4-BE49-F238E27FC236}">
                  <a16:creationId xmlns:a16="http://schemas.microsoft.com/office/drawing/2014/main" id="{87355D74-1AA9-DF64-82A0-FE9437E40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36" y="3246777"/>
              <a:ext cx="907621" cy="230832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chemeClr val="bg1"/>
                </a:gs>
                <a:gs pos="100000">
                  <a:srgbClr val="FF99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ja-JP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FAB 2</a:t>
              </a:r>
              <a:r>
                <a:rPr kumimoji="0" lang="en-US" altLang="ja-JP" sz="900">
                  <a:solidFill>
                    <a:srgbClr val="006600"/>
                  </a:solidFill>
                  <a:latin typeface="MS PGothic" panose="020B0600070205080204" pitchFamily="34" charset="-128"/>
                  <a:sym typeface="Wingdings" panose="05000000000000000000" pitchFamily="2" charset="2"/>
                </a:rPr>
                <a:t>FAB 1</a:t>
              </a:r>
              <a:endParaRPr kumimoji="0" lang="zh-TW" altLang="en-US" sz="900">
                <a:solidFill>
                  <a:srgbClr val="006600"/>
                </a:solidFill>
                <a:latin typeface="MS PGothic" panose="020B0600070205080204" pitchFamily="34" charset="-128"/>
              </a:endParaRPr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14473911-57C5-0E93-8DC6-B43C46CCFDF7}"/>
                </a:ext>
              </a:extLst>
            </p:cNvPr>
            <p:cNvGrpSpPr/>
            <p:nvPr/>
          </p:nvGrpSpPr>
          <p:grpSpPr>
            <a:xfrm>
              <a:off x="380783" y="3356302"/>
              <a:ext cx="1318951" cy="723448"/>
              <a:chOff x="7035147" y="1589968"/>
              <a:chExt cx="1182291" cy="658416"/>
            </a:xfrm>
          </p:grpSpPr>
          <p:pic>
            <p:nvPicPr>
              <p:cNvPr id="91" name="Picture 69">
                <a:extLst>
                  <a:ext uri="{FF2B5EF4-FFF2-40B4-BE49-F238E27FC236}">
                    <a16:creationId xmlns:a16="http://schemas.microsoft.com/office/drawing/2014/main" id="{58D16BBB-FCF1-96C7-8E0A-A7012FC1A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5147" y="1589968"/>
                <a:ext cx="1182291" cy="658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3BD36638-B899-DABA-D27B-96FD19FB2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7158" y="1772672"/>
                <a:ext cx="688758" cy="197174"/>
              </a:xfrm>
              <a:prstGeom prst="rect">
                <a:avLst/>
              </a:prstGeom>
            </p:spPr>
          </p:pic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9A79509-C225-EE92-ADE9-14ACCB2F207E}"/>
              </a:ext>
            </a:extLst>
          </p:cNvPr>
          <p:cNvGrpSpPr/>
          <p:nvPr/>
        </p:nvGrpSpPr>
        <p:grpSpPr>
          <a:xfrm>
            <a:off x="767124" y="1223872"/>
            <a:ext cx="1371748" cy="1330697"/>
            <a:chOff x="2509571" y="750973"/>
            <a:chExt cx="1371748" cy="1330697"/>
          </a:xfrm>
        </p:grpSpPr>
        <p:sp>
          <p:nvSpPr>
            <p:cNvPr id="45" name="Text Box 60">
              <a:extLst>
                <a:ext uri="{FF2B5EF4-FFF2-40B4-BE49-F238E27FC236}">
                  <a16:creationId xmlns:a16="http://schemas.microsoft.com/office/drawing/2014/main" id="{42496098-8D39-73D9-B8D0-A03E30007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139" y="750973"/>
              <a:ext cx="1077413" cy="30008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TW" altLang="en-US" b="1">
                  <a:solidFill>
                    <a:srgbClr val="FF0000"/>
                  </a:solidFill>
                </a:rPr>
                <a:t>堆高機</a:t>
              </a:r>
              <a:r>
                <a:rPr lang="ja-JP" altLang="en-US" b="1">
                  <a:solidFill>
                    <a:srgbClr val="FF0000"/>
                  </a:solidFill>
                </a:rPr>
                <a:t>搬</a:t>
              </a:r>
              <a:r>
                <a:rPr lang="zh-TW" altLang="en-US" b="1">
                  <a:solidFill>
                    <a:srgbClr val="FF0000"/>
                  </a:solidFill>
                </a:rPr>
                <a:t>運</a:t>
              </a:r>
              <a:endParaRPr lang="ja-JP" altLang="en-US" b="1">
                <a:solidFill>
                  <a:srgbClr val="FF0000"/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36320D7-AF3D-7CBA-5229-668DE2C6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5827" y="1351692"/>
              <a:ext cx="605492" cy="728783"/>
            </a:xfrm>
            <a:prstGeom prst="rect">
              <a:avLst/>
            </a:prstGeom>
          </p:spPr>
        </p:pic>
        <p:sp>
          <p:nvSpPr>
            <p:cNvPr id="55" name="Text Box 62">
              <a:extLst>
                <a:ext uri="{FF2B5EF4-FFF2-40B4-BE49-F238E27FC236}">
                  <a16:creationId xmlns:a16="http://schemas.microsoft.com/office/drawing/2014/main" id="{001DE9FD-DB2E-B7E1-3E03-347C3D5BB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427" y="1099107"/>
              <a:ext cx="1106393" cy="230832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chemeClr val="bg1"/>
                </a:gs>
                <a:gs pos="100000">
                  <a:srgbClr val="FF99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ja-JP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2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樓倉庫</a:t>
              </a:r>
              <a:r>
                <a:rPr kumimoji="0" lang="en-US" altLang="zh-TW" sz="900">
                  <a:solidFill>
                    <a:srgbClr val="006600"/>
                  </a:solidFill>
                  <a:latin typeface="MS PGothic" panose="020B0600070205080204" pitchFamily="34" charset="-128"/>
                  <a:sym typeface="Wingdings" panose="05000000000000000000" pitchFamily="2" charset="2"/>
                </a:rPr>
                <a:t>1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  <a:sym typeface="Wingdings" panose="05000000000000000000" pitchFamily="2" charset="2"/>
                </a:rPr>
                <a:t>樓倉庫</a:t>
              </a:r>
              <a:endParaRPr kumimoji="0" lang="zh-TW" altLang="en-US" sz="900">
                <a:solidFill>
                  <a:srgbClr val="006600"/>
                </a:solidFill>
                <a:latin typeface="MS PGothic" panose="020B0600070205080204" pitchFamily="34" charset="-128"/>
              </a:endParaRPr>
            </a:p>
          </p:txBody>
        </p:sp>
        <p:grpSp>
          <p:nvGrpSpPr>
            <p:cNvPr id="57" name="Group 8">
              <a:extLst>
                <a:ext uri="{FF2B5EF4-FFF2-40B4-BE49-F238E27FC236}">
                  <a16:creationId xmlns:a16="http://schemas.microsoft.com/office/drawing/2014/main" id="{506CD954-6F6C-37DC-A4EF-F661AC0423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9571" y="1453020"/>
              <a:ext cx="571500" cy="628650"/>
              <a:chOff x="6288" y="2064"/>
              <a:chExt cx="384" cy="394"/>
            </a:xfrm>
          </p:grpSpPr>
          <p:pic>
            <p:nvPicPr>
              <p:cNvPr id="58" name="Picture 9">
                <a:extLst>
                  <a:ext uri="{FF2B5EF4-FFF2-40B4-BE49-F238E27FC236}">
                    <a16:creationId xmlns:a16="http://schemas.microsoft.com/office/drawing/2014/main" id="{82BA39F4-7549-0A22-4F91-52983D5DE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8" y="2064"/>
                <a:ext cx="382" cy="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10">
                <a:extLst>
                  <a:ext uri="{FF2B5EF4-FFF2-40B4-BE49-F238E27FC236}">
                    <a16:creationId xmlns:a16="http://schemas.microsoft.com/office/drawing/2014/main" id="{7E4E697B-0EF2-EDD3-0B29-210E4D8F84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18" y="2136"/>
                <a:ext cx="154" cy="312"/>
                <a:chOff x="2016" y="2880"/>
                <a:chExt cx="288" cy="768"/>
              </a:xfrm>
            </p:grpSpPr>
            <p:sp>
              <p:nvSpPr>
                <p:cNvPr id="60" name="AutoShape 11">
                  <a:extLst>
                    <a:ext uri="{FF2B5EF4-FFF2-40B4-BE49-F238E27FC236}">
                      <a16:creationId xmlns:a16="http://schemas.microsoft.com/office/drawing/2014/main" id="{11AD0E06-F74B-A445-6135-2F607F4A0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504"/>
                  <a:ext cx="288" cy="144"/>
                </a:xfrm>
                <a:prstGeom prst="cube">
                  <a:avLst>
                    <a:gd name="adj" fmla="val 62500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61" name="AutoShape 12">
                  <a:extLst>
                    <a:ext uri="{FF2B5EF4-FFF2-40B4-BE49-F238E27FC236}">
                      <a16:creationId xmlns:a16="http://schemas.microsoft.com/office/drawing/2014/main" id="{C1938345-5A7D-A2CD-2018-A14132CB1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62" name="AutoShape 13">
                  <a:extLst>
                    <a:ext uri="{FF2B5EF4-FFF2-40B4-BE49-F238E27FC236}">
                      <a16:creationId xmlns:a16="http://schemas.microsoft.com/office/drawing/2014/main" id="{F0BA5399-7BC0-0D22-243C-9F1C94AD9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880"/>
                  <a:ext cx="240" cy="720"/>
                </a:xfrm>
                <a:prstGeom prst="cube">
                  <a:avLst>
                    <a:gd name="adj" fmla="val 48440"/>
                  </a:avLst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63" name="Rectangle 14">
                  <a:extLst>
                    <a:ext uri="{FF2B5EF4-FFF2-40B4-BE49-F238E27FC236}">
                      <a16:creationId xmlns:a16="http://schemas.microsoft.com/office/drawing/2014/main" id="{B93ADC40-93A0-E392-793C-8C52BBBEC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312"/>
                  <a:ext cx="170" cy="4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64" name="AutoShape 15">
                  <a:extLst>
                    <a:ext uri="{FF2B5EF4-FFF2-40B4-BE49-F238E27FC236}">
                      <a16:creationId xmlns:a16="http://schemas.microsoft.com/office/drawing/2014/main" id="{654C2EEC-B56D-388B-5758-DE109DC7E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</p:grpSp>
        <p:sp>
          <p:nvSpPr>
            <p:cNvPr id="108" name="AutoShape 56">
              <a:extLst>
                <a:ext uri="{FF2B5EF4-FFF2-40B4-BE49-F238E27FC236}">
                  <a16:creationId xmlns:a16="http://schemas.microsoft.com/office/drawing/2014/main" id="{7E023E7A-38EB-5959-CB94-C4F8B505AD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80938">
              <a:off x="3010238" y="1400733"/>
              <a:ext cx="550503" cy="148017"/>
            </a:xfrm>
            <a:prstGeom prst="curvedDownArrow">
              <a:avLst>
                <a:gd name="adj1" fmla="val 37500"/>
                <a:gd name="adj2" fmla="val 75000"/>
                <a:gd name="adj3" fmla="val 33333"/>
              </a:avLst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50000">
                  <a:srgbClr val="CCFFFF"/>
                </a:gs>
                <a:gs pos="100000">
                  <a:srgbClr val="CC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ja-JP" altLang="en-US" sz="1013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731C683-6C81-1280-137A-DF44E19C6303}"/>
              </a:ext>
            </a:extLst>
          </p:cNvPr>
          <p:cNvGrpSpPr/>
          <p:nvPr/>
        </p:nvGrpSpPr>
        <p:grpSpPr>
          <a:xfrm>
            <a:off x="3601061" y="3968940"/>
            <a:ext cx="1797133" cy="1294886"/>
            <a:chOff x="2415533" y="2754302"/>
            <a:chExt cx="1797133" cy="1294886"/>
          </a:xfrm>
        </p:grpSpPr>
        <p:grpSp>
          <p:nvGrpSpPr>
            <p:cNvPr id="94" name="Group 8">
              <a:extLst>
                <a:ext uri="{FF2B5EF4-FFF2-40B4-BE49-F238E27FC236}">
                  <a16:creationId xmlns:a16="http://schemas.microsoft.com/office/drawing/2014/main" id="{FF4A2C3A-0996-A335-D1FD-A69BFFD56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166" y="3336962"/>
              <a:ext cx="571500" cy="628650"/>
              <a:chOff x="6288" y="2064"/>
              <a:chExt cx="384" cy="394"/>
            </a:xfrm>
          </p:grpSpPr>
          <p:pic>
            <p:nvPicPr>
              <p:cNvPr id="95" name="Picture 9">
                <a:extLst>
                  <a:ext uri="{FF2B5EF4-FFF2-40B4-BE49-F238E27FC236}">
                    <a16:creationId xmlns:a16="http://schemas.microsoft.com/office/drawing/2014/main" id="{FF0D3FC0-2CB9-496C-B428-68675E639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8" y="2064"/>
                <a:ext cx="382" cy="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6" name="Group 10">
                <a:extLst>
                  <a:ext uri="{FF2B5EF4-FFF2-40B4-BE49-F238E27FC236}">
                    <a16:creationId xmlns:a16="http://schemas.microsoft.com/office/drawing/2014/main" id="{4A5466FE-99CF-9711-D4DE-E0F6A62FF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18" y="2136"/>
                <a:ext cx="154" cy="312"/>
                <a:chOff x="2016" y="2880"/>
                <a:chExt cx="288" cy="768"/>
              </a:xfrm>
            </p:grpSpPr>
            <p:sp>
              <p:nvSpPr>
                <p:cNvPr id="97" name="AutoShape 11">
                  <a:extLst>
                    <a:ext uri="{FF2B5EF4-FFF2-40B4-BE49-F238E27FC236}">
                      <a16:creationId xmlns:a16="http://schemas.microsoft.com/office/drawing/2014/main" id="{5218CC0D-C091-A843-ABD1-405A5C80D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504"/>
                  <a:ext cx="288" cy="144"/>
                </a:xfrm>
                <a:prstGeom prst="cube">
                  <a:avLst>
                    <a:gd name="adj" fmla="val 62500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98" name="AutoShape 12">
                  <a:extLst>
                    <a:ext uri="{FF2B5EF4-FFF2-40B4-BE49-F238E27FC236}">
                      <a16:creationId xmlns:a16="http://schemas.microsoft.com/office/drawing/2014/main" id="{EE451BBE-9152-0A60-307C-08C8449D6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99" name="AutoShape 13">
                  <a:extLst>
                    <a:ext uri="{FF2B5EF4-FFF2-40B4-BE49-F238E27FC236}">
                      <a16:creationId xmlns:a16="http://schemas.microsoft.com/office/drawing/2014/main" id="{C8A93D79-F35C-F57E-6747-2144E8CE8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880"/>
                  <a:ext cx="240" cy="720"/>
                </a:xfrm>
                <a:prstGeom prst="cube">
                  <a:avLst>
                    <a:gd name="adj" fmla="val 48440"/>
                  </a:avLst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00" name="Rectangle 14">
                  <a:extLst>
                    <a:ext uri="{FF2B5EF4-FFF2-40B4-BE49-F238E27FC236}">
                      <a16:creationId xmlns:a16="http://schemas.microsoft.com/office/drawing/2014/main" id="{85760F61-268F-6AFC-46E4-D395DF5D4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312"/>
                  <a:ext cx="170" cy="4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01" name="AutoShape 15">
                  <a:extLst>
                    <a:ext uri="{FF2B5EF4-FFF2-40B4-BE49-F238E27FC236}">
                      <a16:creationId xmlns:a16="http://schemas.microsoft.com/office/drawing/2014/main" id="{E48C50A3-AA41-41D4-CA47-439EEE82FD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</p:grpSp>
        <p:sp>
          <p:nvSpPr>
            <p:cNvPr id="102" name="Text Box 59">
              <a:hlinkHover r:id="rId6" action="ppaction://hlinksldjump"/>
              <a:extLst>
                <a:ext uri="{FF2B5EF4-FFF2-40B4-BE49-F238E27FC236}">
                  <a16:creationId xmlns:a16="http://schemas.microsoft.com/office/drawing/2014/main" id="{EC068B61-62E9-712B-0D91-62E938909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257" y="2754302"/>
              <a:ext cx="935831" cy="30008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TW" altLang="en-US" b="1">
                  <a:solidFill>
                    <a:srgbClr val="CC3399"/>
                  </a:solidFill>
                </a:rPr>
                <a:t>卸貨</a:t>
              </a:r>
            </a:p>
          </p:txBody>
        </p:sp>
        <p:sp>
          <p:nvSpPr>
            <p:cNvPr id="103" name="Text Box 55">
              <a:extLst>
                <a:ext uri="{FF2B5EF4-FFF2-40B4-BE49-F238E27FC236}">
                  <a16:creationId xmlns:a16="http://schemas.microsoft.com/office/drawing/2014/main" id="{7992BC93-459B-8879-4CC8-3072540C7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4203" y="3158274"/>
              <a:ext cx="891591" cy="230832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chemeClr val="bg1"/>
                </a:gs>
                <a:gs pos="100000">
                  <a:srgbClr val="FF99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碼頭</a:t>
              </a:r>
              <a:r>
                <a:rPr kumimoji="0" lang="ja-JP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、 </a:t>
              </a:r>
              <a:r>
                <a:rPr kumimoji="0" lang="en-US" altLang="zh-TW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PL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卸貨</a:t>
              </a:r>
            </a:p>
          </p:txBody>
        </p: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81508AF7-DFB0-D92D-22C1-3E4C30EA1977}"/>
                </a:ext>
              </a:extLst>
            </p:cNvPr>
            <p:cNvGrpSpPr/>
            <p:nvPr/>
          </p:nvGrpSpPr>
          <p:grpSpPr>
            <a:xfrm>
              <a:off x="2415533" y="3390772"/>
              <a:ext cx="1182291" cy="658416"/>
              <a:chOff x="7035147" y="1589968"/>
              <a:chExt cx="1182291" cy="658416"/>
            </a:xfrm>
          </p:grpSpPr>
          <p:pic>
            <p:nvPicPr>
              <p:cNvPr id="106" name="Picture 69">
                <a:extLst>
                  <a:ext uri="{FF2B5EF4-FFF2-40B4-BE49-F238E27FC236}">
                    <a16:creationId xmlns:a16="http://schemas.microsoft.com/office/drawing/2014/main" id="{75EDDACC-5E4C-E3E4-B1BE-14BCB86AC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5147" y="1589968"/>
                <a:ext cx="1182291" cy="658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圖片 106">
                <a:extLst>
                  <a:ext uri="{FF2B5EF4-FFF2-40B4-BE49-F238E27FC236}">
                    <a16:creationId xmlns:a16="http://schemas.microsoft.com/office/drawing/2014/main" id="{4C98B24B-0663-63FB-1422-08D1DA3BC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7158" y="1772672"/>
                <a:ext cx="688758" cy="197174"/>
              </a:xfrm>
              <a:prstGeom prst="rect">
                <a:avLst/>
              </a:prstGeom>
            </p:spPr>
          </p:pic>
        </p:grpSp>
        <p:sp>
          <p:nvSpPr>
            <p:cNvPr id="109" name="AutoShape 56">
              <a:extLst>
                <a:ext uri="{FF2B5EF4-FFF2-40B4-BE49-F238E27FC236}">
                  <a16:creationId xmlns:a16="http://schemas.microsoft.com/office/drawing/2014/main" id="{A5EE6AEA-5BB9-356C-A59F-FA94538B45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80938">
              <a:off x="3181758" y="3443681"/>
              <a:ext cx="550503" cy="148017"/>
            </a:xfrm>
            <a:prstGeom prst="curvedDownArrow">
              <a:avLst>
                <a:gd name="adj1" fmla="val 37500"/>
                <a:gd name="adj2" fmla="val 75000"/>
                <a:gd name="adj3" fmla="val 33333"/>
              </a:avLst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50000">
                  <a:srgbClr val="CCFFFF"/>
                </a:gs>
                <a:gs pos="100000">
                  <a:srgbClr val="CC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ja-JP" altLang="en-US" sz="1013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5E3E6D0-352A-154A-05FE-BCDFD1282DA6}"/>
              </a:ext>
            </a:extLst>
          </p:cNvPr>
          <p:cNvGrpSpPr/>
          <p:nvPr/>
        </p:nvGrpSpPr>
        <p:grpSpPr>
          <a:xfrm>
            <a:off x="7507490" y="3550109"/>
            <a:ext cx="1450591" cy="1273605"/>
            <a:chOff x="6839783" y="2811370"/>
            <a:chExt cx="1450591" cy="1273605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80193611-AA73-9441-35F9-C37065FF2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783" y="3456325"/>
              <a:ext cx="568523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24">
              <a:extLst>
                <a:ext uri="{FF2B5EF4-FFF2-40B4-BE49-F238E27FC236}">
                  <a16:creationId xmlns:a16="http://schemas.microsoft.com/office/drawing/2014/main" id="{ACB33019-D816-ED1F-E64A-5150461BC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9605" y="3426303"/>
              <a:ext cx="390769" cy="569807"/>
              <a:chOff x="2400" y="1392"/>
              <a:chExt cx="432" cy="579"/>
            </a:xfrm>
          </p:grpSpPr>
          <p:sp>
            <p:nvSpPr>
              <p:cNvPr id="111" name="Rectangle 25">
                <a:extLst>
                  <a:ext uri="{FF2B5EF4-FFF2-40B4-BE49-F238E27FC236}">
                    <a16:creationId xmlns:a16="http://schemas.microsoft.com/office/drawing/2014/main" id="{53934ED1-28AA-2414-2546-F62C501E6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2626">
                <a:off x="2728" y="1392"/>
                <a:ext cx="67" cy="552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1013"/>
              </a:p>
            </p:txBody>
          </p:sp>
          <p:sp>
            <p:nvSpPr>
              <p:cNvPr id="112" name="Rectangle 26">
                <a:extLst>
                  <a:ext uri="{FF2B5EF4-FFF2-40B4-BE49-F238E27FC236}">
                    <a16:creationId xmlns:a16="http://schemas.microsoft.com/office/drawing/2014/main" id="{2CD2562A-E07C-550B-A4CB-1200385D8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477568">
                <a:off x="2407" y="1927"/>
                <a:ext cx="331" cy="22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1013"/>
              </a:p>
            </p:txBody>
          </p:sp>
          <p:sp>
            <p:nvSpPr>
              <p:cNvPr id="113" name="Rectangle 27">
                <a:extLst>
                  <a:ext uri="{FF2B5EF4-FFF2-40B4-BE49-F238E27FC236}">
                    <a16:creationId xmlns:a16="http://schemas.microsoft.com/office/drawing/2014/main" id="{35661E25-2D9C-3970-A1B3-1CCBC7009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949"/>
                <a:ext cx="83" cy="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1013"/>
              </a:p>
            </p:txBody>
          </p:sp>
          <p:sp>
            <p:nvSpPr>
              <p:cNvPr id="114" name="Rectangle 28">
                <a:extLst>
                  <a:ext uri="{FF2B5EF4-FFF2-40B4-BE49-F238E27FC236}">
                    <a16:creationId xmlns:a16="http://schemas.microsoft.com/office/drawing/2014/main" id="{93BC1BD0-6D89-31B7-998B-A0D419F34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053358">
                <a:off x="2563" y="1430"/>
                <a:ext cx="168" cy="493"/>
              </a:xfrm>
              <a:prstGeom prst="rect">
                <a:avLst/>
              </a:prstGeom>
              <a:pattFill prst="ltVert">
                <a:fgClr>
                  <a:srgbClr val="000000"/>
                </a:fgClr>
                <a:bgClr>
                  <a:srgbClr val="FFFFFF"/>
                </a:bgClr>
              </a:patt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 sz="1013"/>
              </a:p>
            </p:txBody>
          </p:sp>
          <p:sp>
            <p:nvSpPr>
              <p:cNvPr id="115" name="Line 29">
                <a:extLst>
                  <a:ext uri="{FF2B5EF4-FFF2-40B4-BE49-F238E27FC236}">
                    <a16:creationId xmlns:a16="http://schemas.microsoft.com/office/drawing/2014/main" id="{6E26AE59-C101-8048-4A8C-A42F90217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971"/>
                <a:ext cx="432" cy="0"/>
              </a:xfrm>
              <a:prstGeom prst="line">
                <a:avLst/>
              </a:prstGeom>
              <a:noFill/>
              <a:ln w="444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13"/>
              </a:p>
            </p:txBody>
          </p:sp>
        </p:grpSp>
        <p:sp>
          <p:nvSpPr>
            <p:cNvPr id="116" name="Text Box 59">
              <a:hlinkHover r:id="rId6" action="ppaction://hlinksldjump"/>
              <a:extLst>
                <a:ext uri="{FF2B5EF4-FFF2-40B4-BE49-F238E27FC236}">
                  <a16:creationId xmlns:a16="http://schemas.microsoft.com/office/drawing/2014/main" id="{BCABE91E-38C6-5BE3-55DC-4A56A21CC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441" y="2811370"/>
              <a:ext cx="1146468" cy="30008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TW" b="1">
                  <a:solidFill>
                    <a:srgbClr val="CC3399"/>
                  </a:solidFill>
                </a:rPr>
                <a:t>TN06</a:t>
              </a:r>
              <a:r>
                <a:rPr lang="zh-TW" altLang="en-US" b="1">
                  <a:solidFill>
                    <a:srgbClr val="CC3399"/>
                  </a:solidFill>
                </a:rPr>
                <a:t>生產</a:t>
              </a:r>
            </a:p>
          </p:txBody>
        </p:sp>
        <p:sp>
          <p:nvSpPr>
            <p:cNvPr id="118" name="Text Box 55">
              <a:extLst>
                <a:ext uri="{FF2B5EF4-FFF2-40B4-BE49-F238E27FC236}">
                  <a16:creationId xmlns:a16="http://schemas.microsoft.com/office/drawing/2014/main" id="{B16F774B-A514-796B-7021-9DE7AF889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7048" y="3185922"/>
              <a:ext cx="1146468" cy="230832"/>
            </a:xfrm>
            <a:prstGeom prst="rect">
              <a:avLst/>
            </a:prstGeom>
            <a:gradFill rotWithShape="1">
              <a:gsLst>
                <a:gs pos="0">
                  <a:srgbClr val="FF99CC"/>
                </a:gs>
                <a:gs pos="50000">
                  <a:schemeClr val="bg1"/>
                </a:gs>
                <a:gs pos="100000">
                  <a:srgbClr val="FF99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TW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T/T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上架</a:t>
              </a:r>
              <a:r>
                <a:rPr kumimoji="0" lang="ja-JP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、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板</a:t>
              </a:r>
              <a:r>
                <a:rPr kumimoji="0" lang="ja-JP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割</a:t>
              </a:r>
              <a:r>
                <a: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rPr>
                <a:t>檢查</a:t>
              </a:r>
            </a:p>
          </p:txBody>
        </p:sp>
        <p:sp>
          <p:nvSpPr>
            <p:cNvPr id="145" name="Text Box 97">
              <a:extLst>
                <a:ext uri="{FF2B5EF4-FFF2-40B4-BE49-F238E27FC236}">
                  <a16:creationId xmlns:a16="http://schemas.microsoft.com/office/drawing/2014/main" id="{2190C4A3-378E-99FA-C3F2-5773B421C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331" y="3524434"/>
              <a:ext cx="799546" cy="25391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TW" altLang="en-US" sz="1050">
                  <a:solidFill>
                    <a:srgbClr val="0033CC"/>
                  </a:solidFill>
                </a:rPr>
                <a:t>板割檢查</a:t>
              </a:r>
            </a:p>
          </p:txBody>
        </p:sp>
      </p:grpSp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A3ABB289-719F-7FFB-3B06-2DA011CF1F12}"/>
              </a:ext>
            </a:extLst>
          </p:cNvPr>
          <p:cNvSpPr/>
          <p:nvPr/>
        </p:nvSpPr>
        <p:spPr>
          <a:xfrm>
            <a:off x="2277473" y="1807055"/>
            <a:ext cx="1129199" cy="2472610"/>
          </a:xfrm>
          <a:prstGeom prst="wedgeRectCallout">
            <a:avLst>
              <a:gd name="adj1" fmla="val -111932"/>
              <a:gd name="adj2" fmla="val -5672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3" name="語音泡泡: 矩形 12">
            <a:extLst>
              <a:ext uri="{FF2B5EF4-FFF2-40B4-BE49-F238E27FC236}">
                <a16:creationId xmlns:a16="http://schemas.microsoft.com/office/drawing/2014/main" id="{1555215E-0FE5-FFB3-C85D-55A8AFEF2C56}"/>
              </a:ext>
            </a:extLst>
          </p:cNvPr>
          <p:cNvSpPr/>
          <p:nvPr/>
        </p:nvSpPr>
        <p:spPr>
          <a:xfrm>
            <a:off x="4787256" y="2140224"/>
            <a:ext cx="225403" cy="2139442"/>
          </a:xfrm>
          <a:prstGeom prst="wedgeRectCallout">
            <a:avLst>
              <a:gd name="adj1" fmla="val -382997"/>
              <a:gd name="adj2" fmla="val -55895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AC17DDB7-18BF-F702-7026-711706FF3003}"/>
              </a:ext>
            </a:extLst>
          </p:cNvPr>
          <p:cNvSpPr/>
          <p:nvPr/>
        </p:nvSpPr>
        <p:spPr>
          <a:xfrm>
            <a:off x="5047800" y="2140223"/>
            <a:ext cx="225403" cy="2139442"/>
          </a:xfrm>
          <a:prstGeom prst="wedgeRectCallout">
            <a:avLst>
              <a:gd name="adj1" fmla="val 385529"/>
              <a:gd name="adj2" fmla="val -82045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語音泡泡: 矩形 14">
            <a:extLst>
              <a:ext uri="{FF2B5EF4-FFF2-40B4-BE49-F238E27FC236}">
                <a16:creationId xmlns:a16="http://schemas.microsoft.com/office/drawing/2014/main" id="{AFCC82C6-2B17-6380-1124-1A6F1687979C}"/>
              </a:ext>
            </a:extLst>
          </p:cNvPr>
          <p:cNvSpPr/>
          <p:nvPr/>
        </p:nvSpPr>
        <p:spPr>
          <a:xfrm>
            <a:off x="5472592" y="2161827"/>
            <a:ext cx="225403" cy="2139442"/>
          </a:xfrm>
          <a:prstGeom prst="wedgeRectCallout">
            <a:avLst>
              <a:gd name="adj1" fmla="val -219038"/>
              <a:gd name="adj2" fmla="val 689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A90C8732-4FF0-B144-2F93-B37701D04E1C}"/>
              </a:ext>
            </a:extLst>
          </p:cNvPr>
          <p:cNvSpPr/>
          <p:nvPr/>
        </p:nvSpPr>
        <p:spPr>
          <a:xfrm>
            <a:off x="5924519" y="2158365"/>
            <a:ext cx="225403" cy="2139442"/>
          </a:xfrm>
          <a:prstGeom prst="wedgeRectCallout">
            <a:avLst>
              <a:gd name="adj1" fmla="val 449761"/>
              <a:gd name="adj2" fmla="val -8916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1DADD32-3584-1AB9-E024-33FEBF5C9CBE}"/>
              </a:ext>
            </a:extLst>
          </p:cNvPr>
          <p:cNvGrpSpPr/>
          <p:nvPr/>
        </p:nvGrpSpPr>
        <p:grpSpPr>
          <a:xfrm>
            <a:off x="6983323" y="743507"/>
            <a:ext cx="1240206" cy="1255010"/>
            <a:chOff x="7454015" y="932283"/>
            <a:chExt cx="1240206" cy="1255010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C5760C9-00A1-52BE-6C31-58F8BF1447C8}"/>
                </a:ext>
              </a:extLst>
            </p:cNvPr>
            <p:cNvGrpSpPr/>
            <p:nvPr/>
          </p:nvGrpSpPr>
          <p:grpSpPr>
            <a:xfrm>
              <a:off x="7454015" y="932283"/>
              <a:ext cx="1240206" cy="1255010"/>
              <a:chOff x="4836112" y="2700136"/>
              <a:chExt cx="1240206" cy="1255010"/>
            </a:xfrm>
          </p:grpSpPr>
          <p:sp>
            <p:nvSpPr>
              <p:cNvPr id="117" name="Text Box 59">
                <a:hlinkHover r:id="rId6" action="ppaction://hlinksldjump"/>
                <a:extLst>
                  <a:ext uri="{FF2B5EF4-FFF2-40B4-BE49-F238E27FC236}">
                    <a16:creationId xmlns:a16="http://schemas.microsoft.com/office/drawing/2014/main" id="{DD27E702-1BFE-B41A-BBC6-2E55C4E7D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6112" y="2700136"/>
                <a:ext cx="1160817" cy="300082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TW" altLang="en-US" b="1">
                    <a:solidFill>
                      <a:srgbClr val="FF0000"/>
                    </a:solidFill>
                  </a:rPr>
                  <a:t>搬運</a:t>
                </a:r>
                <a:r>
                  <a:rPr lang="zh-TW" altLang="en-US" b="1">
                    <a:solidFill>
                      <a:srgbClr val="CC3399"/>
                    </a:solidFill>
                  </a:rPr>
                  <a:t>入庫</a:t>
                </a:r>
              </a:p>
            </p:txBody>
          </p:sp>
          <p:sp>
            <p:nvSpPr>
              <p:cNvPr id="119" name="Text Box 55">
                <a:extLst>
                  <a:ext uri="{FF2B5EF4-FFF2-40B4-BE49-F238E27FC236}">
                    <a16:creationId xmlns:a16="http://schemas.microsoft.com/office/drawing/2014/main" id="{01D676FF-1F8D-0CC2-E551-67F26F5179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9379" y="3053923"/>
                <a:ext cx="992579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TW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搬運至研磨倉庫</a:t>
                </a:r>
              </a:p>
            </p:txBody>
          </p:sp>
          <p:grpSp>
            <p:nvGrpSpPr>
              <p:cNvPr id="120" name="Group 8">
                <a:extLst>
                  <a:ext uri="{FF2B5EF4-FFF2-40B4-BE49-F238E27FC236}">
                    <a16:creationId xmlns:a16="http://schemas.microsoft.com/office/drawing/2014/main" id="{52088D5C-A76A-168B-92EE-8A8AE75120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46909" y="3326496"/>
                <a:ext cx="571500" cy="628650"/>
                <a:chOff x="6288" y="2064"/>
                <a:chExt cx="384" cy="394"/>
              </a:xfrm>
            </p:grpSpPr>
            <p:pic>
              <p:nvPicPr>
                <p:cNvPr id="121" name="Picture 9">
                  <a:extLst>
                    <a:ext uri="{FF2B5EF4-FFF2-40B4-BE49-F238E27FC236}">
                      <a16:creationId xmlns:a16="http://schemas.microsoft.com/office/drawing/2014/main" id="{72C2704C-3749-58B1-BA16-0CD341ACD0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" y="2064"/>
                  <a:ext cx="382" cy="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2" name="Group 10">
                  <a:extLst>
                    <a:ext uri="{FF2B5EF4-FFF2-40B4-BE49-F238E27FC236}">
                      <a16:creationId xmlns:a16="http://schemas.microsoft.com/office/drawing/2014/main" id="{F2101517-75E7-64D7-F961-C73E4160E0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18" y="2136"/>
                  <a:ext cx="154" cy="312"/>
                  <a:chOff x="2016" y="2880"/>
                  <a:chExt cx="288" cy="768"/>
                </a:xfrm>
              </p:grpSpPr>
              <p:sp>
                <p:nvSpPr>
                  <p:cNvPr id="123" name="AutoShape 11">
                    <a:extLst>
                      <a:ext uri="{FF2B5EF4-FFF2-40B4-BE49-F238E27FC236}">
                        <a16:creationId xmlns:a16="http://schemas.microsoft.com/office/drawing/2014/main" id="{9F6B8A02-A10E-0401-1A06-5D73ADE1A8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24" name="AutoShape 12">
                    <a:extLst>
                      <a:ext uri="{FF2B5EF4-FFF2-40B4-BE49-F238E27FC236}">
                        <a16:creationId xmlns:a16="http://schemas.microsoft.com/office/drawing/2014/main" id="{1EFD259B-63BE-1F27-9469-2065140E38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25" name="AutoShape 13">
                    <a:extLst>
                      <a:ext uri="{FF2B5EF4-FFF2-40B4-BE49-F238E27FC236}">
                        <a16:creationId xmlns:a16="http://schemas.microsoft.com/office/drawing/2014/main" id="{656315CF-CDE4-854C-646D-73EEA6ABE7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26" name="Rectangle 14">
                    <a:extLst>
                      <a:ext uri="{FF2B5EF4-FFF2-40B4-BE49-F238E27FC236}">
                        <a16:creationId xmlns:a16="http://schemas.microsoft.com/office/drawing/2014/main" id="{B4E4636A-F7C5-5633-FDAA-B065E47D73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27" name="AutoShape 15">
                    <a:extLst>
                      <a:ext uri="{FF2B5EF4-FFF2-40B4-BE49-F238E27FC236}">
                        <a16:creationId xmlns:a16="http://schemas.microsoft.com/office/drawing/2014/main" id="{23692156-3A09-0BD6-A988-D4ED8F6A53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</p:grpSp>
          <p:grpSp>
            <p:nvGrpSpPr>
              <p:cNvPr id="130" name="Group 10">
                <a:extLst>
                  <a:ext uri="{FF2B5EF4-FFF2-40B4-BE49-F238E27FC236}">
                    <a16:creationId xmlns:a16="http://schemas.microsoft.com/office/drawing/2014/main" id="{70A0909A-CDE0-8AA9-9934-ED569B1FB0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4883" y="3441376"/>
                <a:ext cx="229195" cy="497814"/>
                <a:chOff x="2016" y="2880"/>
                <a:chExt cx="288" cy="768"/>
              </a:xfrm>
            </p:grpSpPr>
            <p:sp>
              <p:nvSpPr>
                <p:cNvPr id="131" name="AutoShape 11">
                  <a:extLst>
                    <a:ext uri="{FF2B5EF4-FFF2-40B4-BE49-F238E27FC236}">
                      <a16:creationId xmlns:a16="http://schemas.microsoft.com/office/drawing/2014/main" id="{95E713F4-969B-729A-A4E2-333BD5459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504"/>
                  <a:ext cx="288" cy="144"/>
                </a:xfrm>
                <a:prstGeom prst="cube">
                  <a:avLst>
                    <a:gd name="adj" fmla="val 62500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2" name="AutoShape 12">
                  <a:extLst>
                    <a:ext uri="{FF2B5EF4-FFF2-40B4-BE49-F238E27FC236}">
                      <a16:creationId xmlns:a16="http://schemas.microsoft.com/office/drawing/2014/main" id="{643D62EB-7532-775F-A4C1-B5B80028A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AutoShape 13">
                  <a:extLst>
                    <a:ext uri="{FF2B5EF4-FFF2-40B4-BE49-F238E27FC236}">
                      <a16:creationId xmlns:a16="http://schemas.microsoft.com/office/drawing/2014/main" id="{FC154E67-2D2A-3A26-C3F5-A6E4C72E3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880"/>
                  <a:ext cx="240" cy="720"/>
                </a:xfrm>
                <a:prstGeom prst="cube">
                  <a:avLst>
                    <a:gd name="adj" fmla="val 48440"/>
                  </a:avLst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Rectangle 14">
                  <a:extLst>
                    <a:ext uri="{FF2B5EF4-FFF2-40B4-BE49-F238E27FC236}">
                      <a16:creationId xmlns:a16="http://schemas.microsoft.com/office/drawing/2014/main" id="{38B4280C-A5EB-FD81-ECBE-C25833757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312"/>
                  <a:ext cx="170" cy="4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AutoShape 15">
                  <a:extLst>
                    <a:ext uri="{FF2B5EF4-FFF2-40B4-BE49-F238E27FC236}">
                      <a16:creationId xmlns:a16="http://schemas.microsoft.com/office/drawing/2014/main" id="{B24BF56E-A233-4308-9F16-77476FB49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38" name="Group 10">
                <a:extLst>
                  <a:ext uri="{FF2B5EF4-FFF2-40B4-BE49-F238E27FC236}">
                    <a16:creationId xmlns:a16="http://schemas.microsoft.com/office/drawing/2014/main" id="{F3158821-8771-B5D3-99F4-1EA7E45C6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47123" y="3431866"/>
                <a:ext cx="229195" cy="497814"/>
                <a:chOff x="2016" y="2880"/>
                <a:chExt cx="288" cy="768"/>
              </a:xfrm>
            </p:grpSpPr>
            <p:sp>
              <p:nvSpPr>
                <p:cNvPr id="139" name="AutoShape 11">
                  <a:extLst>
                    <a:ext uri="{FF2B5EF4-FFF2-40B4-BE49-F238E27FC236}">
                      <a16:creationId xmlns:a16="http://schemas.microsoft.com/office/drawing/2014/main" id="{2E7F3DEE-FA52-2192-DD9D-402A1DA8E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504"/>
                  <a:ext cx="288" cy="144"/>
                </a:xfrm>
                <a:prstGeom prst="cube">
                  <a:avLst>
                    <a:gd name="adj" fmla="val 62500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AutoShape 12">
                  <a:extLst>
                    <a:ext uri="{FF2B5EF4-FFF2-40B4-BE49-F238E27FC236}">
                      <a16:creationId xmlns:a16="http://schemas.microsoft.com/office/drawing/2014/main" id="{1E5C2BF7-8B97-09B1-D797-327B1C97C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AutoShape 13">
                  <a:extLst>
                    <a:ext uri="{FF2B5EF4-FFF2-40B4-BE49-F238E27FC236}">
                      <a16:creationId xmlns:a16="http://schemas.microsoft.com/office/drawing/2014/main" id="{20CD2276-7F4D-F515-8CE8-A60A46391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880"/>
                  <a:ext cx="240" cy="720"/>
                </a:xfrm>
                <a:prstGeom prst="cube">
                  <a:avLst>
                    <a:gd name="adj" fmla="val 48440"/>
                  </a:avLst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Rectangle 14">
                  <a:extLst>
                    <a:ext uri="{FF2B5EF4-FFF2-40B4-BE49-F238E27FC236}">
                      <a16:creationId xmlns:a16="http://schemas.microsoft.com/office/drawing/2014/main" id="{52F5883B-85B2-8D17-209B-4EC7F221A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3312"/>
                  <a:ext cx="170" cy="48"/>
                </a:xfrm>
                <a:prstGeom prst="rect">
                  <a:avLst/>
                </a:prstGeom>
                <a:noFill/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AutoShape 15">
                  <a:extLst>
                    <a:ext uri="{FF2B5EF4-FFF2-40B4-BE49-F238E27FC236}">
                      <a16:creationId xmlns:a16="http://schemas.microsoft.com/office/drawing/2014/main" id="{F348371D-F7A7-B206-9D57-4F585A51D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2880"/>
                  <a:ext cx="144" cy="720"/>
                </a:xfrm>
                <a:prstGeom prst="cube">
                  <a:avLst>
                    <a:gd name="adj" fmla="val 80731"/>
                  </a:avLst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</p:grpSp>
        <p:sp>
          <p:nvSpPr>
            <p:cNvPr id="19" name="AutoShape 56">
              <a:extLst>
                <a:ext uri="{FF2B5EF4-FFF2-40B4-BE49-F238E27FC236}">
                  <a16:creationId xmlns:a16="http://schemas.microsoft.com/office/drawing/2014/main" id="{6778DBFB-152C-220F-63F6-4940B2E051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80938">
              <a:off x="7889678" y="1552445"/>
              <a:ext cx="550503" cy="148017"/>
            </a:xfrm>
            <a:prstGeom prst="curvedDownArrow">
              <a:avLst>
                <a:gd name="adj1" fmla="val 37500"/>
                <a:gd name="adj2" fmla="val 75000"/>
                <a:gd name="adj3" fmla="val 33333"/>
              </a:avLst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50000">
                  <a:srgbClr val="CCFFFF"/>
                </a:gs>
                <a:gs pos="100000">
                  <a:srgbClr val="CC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ja-JP" altLang="en-US" sz="1013"/>
            </a:p>
          </p:txBody>
        </p:sp>
      </p:grpSp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ACA5A3FE-2E4F-6073-6153-D2890F00A1DA}"/>
              </a:ext>
            </a:extLst>
          </p:cNvPr>
          <p:cNvSpPr/>
          <p:nvPr/>
        </p:nvSpPr>
        <p:spPr>
          <a:xfrm>
            <a:off x="6983485" y="2160593"/>
            <a:ext cx="520960" cy="2139442"/>
          </a:xfrm>
          <a:prstGeom prst="wedgeRectCallout">
            <a:avLst>
              <a:gd name="adj1" fmla="val 138229"/>
              <a:gd name="adj2" fmla="val 31569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200F14E-F6AD-0337-C8A2-2FC33E20B9E3}"/>
              </a:ext>
            </a:extLst>
          </p:cNvPr>
          <p:cNvSpPr txBox="1"/>
          <p:nvPr/>
        </p:nvSpPr>
        <p:spPr>
          <a:xfrm>
            <a:off x="49175" y="633668"/>
            <a:ext cx="82860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1400" dirty="0">
                <a:solidFill>
                  <a:srgbClr val="0000FF"/>
                </a:solidFill>
              </a:rPr>
              <a:t>工程班堆高機搬運期間晃動最大</a:t>
            </a:r>
            <a:r>
              <a:rPr lang="zh-TW" sz="1400" dirty="0">
                <a:solidFill>
                  <a:srgbClr val="0000FF"/>
                </a:solidFill>
              </a:rPr>
              <a:t>。</a:t>
            </a:r>
            <a:endParaRPr lang="zh-TW" dirty="0">
              <a:solidFill>
                <a:srgbClr val="0000FF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400" dirty="0">
                <a:solidFill>
                  <a:srgbClr val="0000FF"/>
                </a:solidFill>
              </a:rPr>
              <a:t>貨車廠區移動期間 相對平穩</a:t>
            </a:r>
            <a:r>
              <a:rPr lang="zh-TW" sz="1400" dirty="0">
                <a:solidFill>
                  <a:srgbClr val="0000FF"/>
                </a:solidFill>
              </a:rPr>
              <a:t>。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507590-E56D-844B-138F-5993AA81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80476"/>
            <a:ext cx="7962066" cy="3938357"/>
          </a:xfrm>
          <a:prstGeom prst="rect">
            <a:avLst/>
          </a:prstGeom>
        </p:spPr>
      </p:pic>
      <p:sp>
        <p:nvSpPr>
          <p:cNvPr id="3" name="タイトル 3">
            <a:extLst>
              <a:ext uri="{FF2B5EF4-FFF2-40B4-BE49-F238E27FC236}">
                <a16:creationId xmlns:a16="http://schemas.microsoft.com/office/drawing/2014/main" id="{395C4ACD-8E99-A187-AAFF-A0D6C90A0D4B}"/>
              </a:ext>
            </a:extLst>
          </p:cNvPr>
          <p:cNvSpPr txBox="1">
            <a:spLocks/>
          </p:cNvSpPr>
          <p:nvPr/>
        </p:nvSpPr>
        <p:spPr bwMode="auto">
          <a:xfrm>
            <a:off x="136001" y="106103"/>
            <a:ext cx="7923118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第一回測試：趨勢圖分析 </a:t>
            </a:r>
            <a:r>
              <a:rPr lang="en-US" altLang="zh-TW"/>
              <a:t>(</a:t>
            </a:r>
            <a:r>
              <a:rPr lang="zh-TW" altLang="en-US"/>
              <a:t>貨車搬運期間</a:t>
            </a:r>
            <a:r>
              <a:rPr lang="en-US" altLang="zh-TW"/>
              <a:t>)</a:t>
            </a:r>
            <a:endParaRPr lang="ja-JP" altLang="en-US" sz="2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D4B59E-E8EF-4197-CA67-298858E68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721" y="705119"/>
            <a:ext cx="2370850" cy="7834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81A2670-E92A-93F9-F2C5-D68F35ED9ACC}"/>
              </a:ext>
            </a:extLst>
          </p:cNvPr>
          <p:cNvSpPr txBox="1"/>
          <p:nvPr/>
        </p:nvSpPr>
        <p:spPr>
          <a:xfrm>
            <a:off x="110429" y="648094"/>
            <a:ext cx="8286061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◎</a:t>
            </a:r>
            <a:r>
              <a:rPr lang="zh-TW" altLang="en-US" dirty="0">
                <a:solidFill>
                  <a:srgbClr val="0000FF"/>
                </a:solidFill>
              </a:rPr>
              <a:t>本回測定結果發現：①</a:t>
            </a:r>
            <a:r>
              <a:rPr lang="en-US" altLang="zh-TW" dirty="0">
                <a:solidFill>
                  <a:srgbClr val="0000FF"/>
                </a:solidFill>
              </a:rPr>
              <a:t>~</a:t>
            </a:r>
            <a:r>
              <a:rPr lang="zh-TW" altLang="en-US" dirty="0">
                <a:solidFill>
                  <a:srgbClr val="0000FF"/>
                </a:solidFill>
              </a:rPr>
              <a:t>⑥ </a:t>
            </a:r>
            <a:r>
              <a:rPr lang="en-US" altLang="zh-TW" dirty="0">
                <a:solidFill>
                  <a:srgbClr val="0000FF"/>
                </a:solidFill>
              </a:rPr>
              <a:t>PL</a:t>
            </a:r>
            <a:r>
              <a:rPr lang="zh-TW" altLang="en-US" dirty="0">
                <a:solidFill>
                  <a:srgbClr val="0000FF"/>
                </a:solidFill>
              </a:rPr>
              <a:t>放置位置的震動差異不大。 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推測為測試人員跟車造成？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55EDE82-7457-39A5-F135-5FF5C105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556" y="1280476"/>
            <a:ext cx="1190293" cy="81242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D04BB7E-A3EA-149D-F441-60B000367BFB}"/>
              </a:ext>
            </a:extLst>
          </p:cNvPr>
          <p:cNvSpPr txBox="1"/>
          <p:nvPr/>
        </p:nvSpPr>
        <p:spPr>
          <a:xfrm>
            <a:off x="7031182" y="1303485"/>
            <a:ext cx="1087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50" b="0" i="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往車頭</a:t>
            </a:r>
            <a:r>
              <a:rPr kumimoji="1" lang="en-US" altLang="zh-TW" sz="1050" b="0" i="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</a:t>
            </a:r>
            <a:r>
              <a:rPr kumimoji="1" lang="zh-TW" altLang="en-US" sz="1050" b="0" i="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軸</a:t>
            </a:r>
          </a:p>
        </p:txBody>
      </p:sp>
    </p:spTree>
    <p:extLst>
      <p:ext uri="{BB962C8B-B14F-4D97-AF65-F5344CB8AC3E}">
        <p14:creationId xmlns:p14="http://schemas.microsoft.com/office/powerpoint/2010/main" val="202393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4931E-1A32-E79E-D806-3D2AFB90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變化點及問題點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B70418-5916-020B-6F40-382811FAFF78}"/>
              </a:ext>
            </a:extLst>
          </p:cNvPr>
          <p:cNvSpPr txBox="1"/>
          <p:nvPr/>
        </p:nvSpPr>
        <p:spPr>
          <a:xfrm>
            <a:off x="218961" y="821446"/>
            <a:ext cx="31632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>
                <a:ea typeface="Meiryo UI"/>
              </a:rPr>
              <a:t>① 貨櫃車內木板換新</a:t>
            </a:r>
            <a:endParaRPr lang="en-US" altLang="zh-TW" sz="1600">
              <a:ea typeface="Meiryo U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0E876A-7D85-22B8-27F1-8860B53304A1}"/>
              </a:ext>
            </a:extLst>
          </p:cNvPr>
          <p:cNvSpPr txBox="1"/>
          <p:nvPr/>
        </p:nvSpPr>
        <p:spPr>
          <a:xfrm>
            <a:off x="4572000" y="817719"/>
            <a:ext cx="47174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>
                <a:ea typeface="Meiryo UI"/>
              </a:rPr>
              <a:t>②研磨段製品入庫臨時更換堆高機。</a:t>
            </a:r>
            <a:r>
              <a:rPr lang="en-US" altLang="zh-TW" sz="1600">
                <a:ea typeface="Meiryo UI"/>
              </a:rPr>
              <a:t>(</a:t>
            </a:r>
            <a:r>
              <a:rPr lang="zh-TW" altLang="en-US" sz="1600">
                <a:ea typeface="Meiryo UI"/>
              </a:rPr>
              <a:t>牙叉防震墊</a:t>
            </a:r>
            <a:r>
              <a:rPr lang="en-US" altLang="zh-TW" sz="1600">
                <a:ea typeface="Meiryo UI"/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3219BE-8744-B2EB-763E-7EA9C4844FE8}"/>
              </a:ext>
            </a:extLst>
          </p:cNvPr>
          <p:cNvSpPr txBox="1"/>
          <p:nvPr/>
        </p:nvSpPr>
        <p:spPr>
          <a:xfrm>
            <a:off x="4572000" y="4325781"/>
            <a:ext cx="4371109" cy="461665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薄板製品入庫確認機制不足？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6CC40E-34BA-AE7E-5BC5-16BBE23C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75" y="1156273"/>
            <a:ext cx="9041152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第二回測試：固定方式強化 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en-US" altLang="zh-TW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9/23 ~ 9/27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C1D43AA-0134-B565-794C-937E1EA659D3}"/>
              </a:ext>
            </a:extLst>
          </p:cNvPr>
          <p:cNvGrpSpPr/>
          <p:nvPr/>
        </p:nvGrpSpPr>
        <p:grpSpPr>
          <a:xfrm>
            <a:off x="24262" y="681368"/>
            <a:ext cx="4586142" cy="3600655"/>
            <a:chOff x="24262" y="681368"/>
            <a:chExt cx="4586142" cy="3600655"/>
          </a:xfrm>
        </p:grpSpPr>
        <p:sp>
          <p:nvSpPr>
            <p:cNvPr id="24" name="標題 1">
              <a:extLst>
                <a:ext uri="{FF2B5EF4-FFF2-40B4-BE49-F238E27FC236}">
                  <a16:creationId xmlns:a16="http://schemas.microsoft.com/office/drawing/2014/main" id="{CBB5E90F-EB5B-9994-156C-57C4097C4702}"/>
                </a:ext>
              </a:extLst>
            </p:cNvPr>
            <p:cNvSpPr txBox="1">
              <a:spLocks/>
            </p:cNvSpPr>
            <p:nvPr/>
          </p:nvSpPr>
          <p:spPr>
            <a:xfrm>
              <a:off x="84991" y="681368"/>
              <a:ext cx="4525413" cy="398884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1350">
                  <a:latin typeface="Meiryo UI"/>
                  <a:ea typeface="Meiryo UI"/>
                </a:rPr>
                <a:t>(1) </a:t>
              </a:r>
              <a:r>
                <a:rPr lang="zh-TW" altLang="en-US" sz="1350">
                  <a:latin typeface="Meiryo UI"/>
                  <a:ea typeface="Meiryo UI"/>
                </a:rPr>
                <a:t> 第①個</a:t>
              </a:r>
              <a:r>
                <a:rPr lang="en-US" altLang="zh-TW" sz="1350">
                  <a:latin typeface="Meiryo UI"/>
                  <a:ea typeface="Meiryo UI"/>
                </a:rPr>
                <a:t>PL</a:t>
              </a:r>
              <a:r>
                <a:rPr lang="zh-TW" altLang="en-US" sz="1350">
                  <a:latin typeface="Meiryo UI"/>
                  <a:ea typeface="Meiryo UI"/>
                </a:rPr>
                <a:t>與櫃壁間</a:t>
              </a:r>
              <a:r>
                <a:rPr lang="en-US" altLang="zh-TW" sz="1350">
                  <a:latin typeface="Meiryo UI"/>
                  <a:ea typeface="Meiryo UI"/>
                </a:rPr>
                <a:t>Stopper</a:t>
              </a:r>
              <a:r>
                <a:rPr lang="zh-TW" altLang="en-US" sz="1350">
                  <a:latin typeface="Meiryo UI"/>
                  <a:ea typeface="Meiryo UI"/>
                </a:rPr>
                <a:t>設置追加。</a:t>
              </a:r>
              <a:r>
                <a:rPr lang="en-US" altLang="zh-TW" sz="1350">
                  <a:latin typeface="Meiryo UI"/>
                  <a:ea typeface="Meiryo UI"/>
                </a:rPr>
                <a:t>(</a:t>
              </a:r>
              <a:r>
                <a:rPr lang="zh-TW" altLang="en-US" sz="1350">
                  <a:latin typeface="Meiryo UI"/>
                  <a:ea typeface="Meiryo UI"/>
                </a:rPr>
                <a:t>下圖紅框處</a:t>
              </a:r>
              <a:r>
                <a:rPr lang="en-US" altLang="zh-TW" sz="1350">
                  <a:latin typeface="Meiryo UI"/>
                  <a:ea typeface="Meiryo UI"/>
                </a:rPr>
                <a:t>)</a:t>
              </a:r>
              <a:endParaRPr lang="zh-TW" altLang="en-US" sz="1350">
                <a:latin typeface="Meiryo UI"/>
                <a:ea typeface="Meiryo UI"/>
              </a:endParaRPr>
            </a:p>
          </p:txBody>
        </p:sp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E46DC55-D1F3-F4A4-ECFA-FBD29A1D4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113"/>
            <a:stretch/>
          </p:blipFill>
          <p:spPr>
            <a:xfrm>
              <a:off x="24262" y="1237488"/>
              <a:ext cx="4444308" cy="304453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30B929F-122B-71C3-2A65-695DD303B196}"/>
                </a:ext>
              </a:extLst>
            </p:cNvPr>
            <p:cNvSpPr/>
            <p:nvPr/>
          </p:nvSpPr>
          <p:spPr>
            <a:xfrm>
              <a:off x="1120998" y="3034204"/>
              <a:ext cx="63566" cy="2215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E6207F7-92FF-4D2A-B1D7-A2D6CB74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1" y="1027914"/>
            <a:ext cx="4383577" cy="180625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5F43930C-ECDA-DDCD-69AA-7BE509A2833E}"/>
              </a:ext>
            </a:extLst>
          </p:cNvPr>
          <p:cNvSpPr txBox="1">
            <a:spLocks/>
          </p:cNvSpPr>
          <p:nvPr/>
        </p:nvSpPr>
        <p:spPr>
          <a:xfrm>
            <a:off x="4586657" y="674642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/>
                <a:ea typeface="Meiryo UI"/>
              </a:rPr>
              <a:t>(2) </a:t>
            </a:r>
            <a:r>
              <a:rPr lang="zh-TW" altLang="en-US" sz="1350">
                <a:latin typeface="Meiryo UI"/>
                <a:ea typeface="Meiryo UI"/>
              </a:rPr>
              <a:t> </a:t>
            </a:r>
            <a:r>
              <a:rPr lang="en-US" altLang="zh-TW" sz="1350">
                <a:latin typeface="Meiryo UI"/>
                <a:ea typeface="Meiryo UI"/>
              </a:rPr>
              <a:t>PL</a:t>
            </a:r>
            <a:r>
              <a:rPr lang="zh-TW" altLang="en-US" sz="1350">
                <a:latin typeface="Meiryo UI"/>
                <a:ea typeface="Meiryo UI"/>
              </a:rPr>
              <a:t>間布索需以ㄇ字型固定PL。</a:t>
            </a:r>
            <a:r>
              <a:rPr lang="en-US" altLang="zh-TW" sz="1350">
                <a:latin typeface="Meiryo UI"/>
                <a:ea typeface="Meiryo UI"/>
              </a:rPr>
              <a:t>(</a:t>
            </a:r>
            <a:r>
              <a:rPr lang="zh-TW" altLang="en-US" sz="1350">
                <a:latin typeface="Meiryo UI"/>
                <a:ea typeface="Meiryo UI"/>
              </a:rPr>
              <a:t>間距固定、鬆緊度統一</a:t>
            </a:r>
            <a:r>
              <a:rPr lang="en-US" altLang="zh-TW" sz="1350">
                <a:latin typeface="Meiryo UI"/>
                <a:ea typeface="Meiryo UI"/>
              </a:rPr>
              <a:t>)</a:t>
            </a:r>
            <a:endParaRPr lang="zh-TW" altLang="en-US" sz="33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537065-37F8-8EB8-7805-E0BA190F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0" y="3187444"/>
            <a:ext cx="4383577" cy="167276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8ED2A6A-F078-5807-7363-DB17D7CBEC89}"/>
              </a:ext>
            </a:extLst>
          </p:cNvPr>
          <p:cNvSpPr txBox="1">
            <a:spLocks/>
          </p:cNvSpPr>
          <p:nvPr/>
        </p:nvSpPr>
        <p:spPr>
          <a:xfrm>
            <a:off x="4675431" y="2834172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/>
                <a:ea typeface="Meiryo UI"/>
              </a:rPr>
              <a:t>(3) </a:t>
            </a:r>
            <a:r>
              <a:rPr lang="zh-TW" altLang="en-US" sz="1350">
                <a:latin typeface="Meiryo UI"/>
                <a:ea typeface="Meiryo UI"/>
              </a:rPr>
              <a:t> 木板上方設置防震墊。</a:t>
            </a:r>
            <a:endParaRPr lang="zh-TW" altLang="en-US" sz="3300"/>
          </a:p>
        </p:txBody>
      </p:sp>
    </p:spTree>
    <p:extLst>
      <p:ext uri="{BB962C8B-B14F-4D97-AF65-F5344CB8AC3E}">
        <p14:creationId xmlns:p14="http://schemas.microsoft.com/office/powerpoint/2010/main" val="403052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78512"/>
            <a:ext cx="7707043" cy="509403"/>
          </a:xfrm>
        </p:spPr>
        <p:txBody>
          <a:bodyPr/>
          <a:lstStyle/>
          <a:p>
            <a:r>
              <a:rPr lang="en-US" altLang="zh-TW"/>
              <a:t>2024/01~08 TAS/NONTAS</a:t>
            </a:r>
            <a:r>
              <a:rPr lang="zh-TW" altLang="en-US"/>
              <a:t> </a:t>
            </a:r>
            <a:r>
              <a:rPr lang="en-US" altLang="zh-TW"/>
              <a:t>YF/EF </a:t>
            </a:r>
            <a:r>
              <a:rPr lang="zh-TW" altLang="en-US"/>
              <a:t>投入比例分析</a:t>
            </a:r>
            <a:endParaRPr lang="ja-JP" altLang="en-US" sz="28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45D803-B90B-CDAF-B974-A6D81489DB50}"/>
              </a:ext>
            </a:extLst>
          </p:cNvPr>
          <p:cNvSpPr txBox="1"/>
          <p:nvPr/>
        </p:nvSpPr>
        <p:spPr>
          <a:xfrm>
            <a:off x="1138992" y="3826596"/>
            <a:ext cx="7107860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YF</a:t>
            </a:r>
            <a:r>
              <a:rPr kumimoji="1" lang="zh-TW" altLang="en-US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與</a:t>
            </a:r>
            <a:r>
              <a:rPr kumimoji="1" lang="en-US" altLang="zh-TW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zh-TW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TAS</a:t>
            </a:r>
            <a:r>
              <a:rPr kumimoji="1" lang="zh-TW" altLang="en-US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與</a:t>
            </a:r>
            <a:r>
              <a:rPr kumimoji="1" lang="en-US" altLang="zh-TW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NONTAS</a:t>
            </a:r>
            <a:r>
              <a:rPr kumimoji="1" lang="zh-TW" altLang="en-US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投入</a:t>
            </a:r>
            <a:r>
              <a:rPr lang="zh-TW" altLang="en-US"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比例</a:t>
            </a:r>
            <a:r>
              <a:rPr kumimoji="1" lang="zh-TW" altLang="en-US" sz="2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差異不大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BA6EBA-8BED-D0F0-E9E9-6F8EF00A13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00" y="829440"/>
            <a:ext cx="3878297" cy="27556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16EC6D-F698-F35D-45E5-556743BB1F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93" y="822027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6F35E-1087-190B-A411-B7B1D53B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09" y="130067"/>
            <a:ext cx="7736828" cy="509938"/>
          </a:xfrm>
        </p:spPr>
        <p:txBody>
          <a:bodyPr/>
          <a:lstStyle/>
          <a:p>
            <a:r>
              <a:rPr lang="zh-TW" altLang="en-US"/>
              <a:t>其它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7E18872-0937-C31A-D9E3-189AFB7BC2A5}"/>
              </a:ext>
            </a:extLst>
          </p:cNvPr>
          <p:cNvSpPr txBox="1">
            <a:spLocks/>
          </p:cNvSpPr>
          <p:nvPr/>
        </p:nvSpPr>
        <p:spPr bwMode="auto">
          <a:xfrm>
            <a:off x="174438" y="817207"/>
            <a:ext cx="7736828" cy="509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dirty="0">
                <a:latin typeface="Meiryo UI"/>
                <a:ea typeface="Meiryo UI"/>
              </a:rPr>
              <a:t>予定第三回秘</a:t>
            </a:r>
            <a:r>
              <a:rPr lang="zh-TW" dirty="0">
                <a:latin typeface="Meiryo UI"/>
                <a:ea typeface="Meiryo UI"/>
              </a:rPr>
              <a:t>密</a:t>
            </a:r>
            <a:r>
              <a:rPr lang="zh-TW" altLang="en-US" dirty="0">
                <a:latin typeface="Meiryo UI"/>
                <a:ea typeface="Meiryo UI"/>
              </a:rPr>
              <a:t>測試 </a:t>
            </a:r>
            <a:r>
              <a:rPr lang="en-US" altLang="zh-TW" dirty="0">
                <a:latin typeface="Meiryo UI"/>
                <a:ea typeface="Meiryo UI"/>
              </a:rPr>
              <a:t>(</a:t>
            </a:r>
            <a:r>
              <a:rPr lang="en-US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10/1 ~ 10/30</a:t>
            </a:r>
            <a:r>
              <a:rPr lang="en-US" altLang="zh-TW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dirty="0">
              <a:latin typeface="Meiryo UI"/>
              <a:ea typeface="Meiryo U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65BAF8-39C1-43C9-5661-9C08209212D1}"/>
              </a:ext>
            </a:extLst>
          </p:cNvPr>
          <p:cNvSpPr txBox="1"/>
          <p:nvPr/>
        </p:nvSpPr>
        <p:spPr>
          <a:xfrm>
            <a:off x="243709" y="1427725"/>
            <a:ext cx="7901099" cy="461665"/>
          </a:xfrm>
          <a:prstGeom prst="rect">
            <a:avLst/>
          </a:prstGeom>
          <a:solidFill>
            <a:srgbClr val="0000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sz="2400">
                <a:solidFill>
                  <a:schemeClr val="bg1"/>
                </a:solidFill>
                <a:latin typeface="Meiryo UI"/>
                <a:ea typeface="Meiryo UI"/>
                <a:cs typeface="Meiryo UI" panose="020B0604030504040204" pitchFamily="50" charset="-128"/>
              </a:rPr>
              <a:t>目的</a:t>
            </a:r>
            <a:r>
              <a:rPr lang="en-US" altLang="zh-TW" sz="2400">
                <a:solidFill>
                  <a:schemeClr val="bg1"/>
                </a:solidFill>
                <a:latin typeface="Meiryo UI"/>
                <a:ea typeface="Meiryo UI"/>
                <a:cs typeface="Meiryo UI" panose="020B0604030504040204" pitchFamily="50" charset="-128"/>
              </a:rPr>
              <a:t>:</a:t>
            </a:r>
            <a:r>
              <a:rPr lang="zh-TW" altLang="en-US" sz="2400">
                <a:solidFill>
                  <a:schemeClr val="bg1"/>
                </a:solidFill>
                <a:latin typeface="Meiryo UI"/>
                <a:ea typeface="Meiryo UI"/>
                <a:cs typeface="Meiryo UI" panose="020B0604030504040204" pitchFamily="50" charset="-128"/>
              </a:rPr>
              <a:t>人員不知道裝設震動器的情況下，震動及破裂比較. </a:t>
            </a:r>
            <a:endParaRPr lang="zh-TW" altLang="en-US" sz="24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F2918F-010A-ECDE-D8AC-5EF97979CACD}"/>
              </a:ext>
            </a:extLst>
          </p:cNvPr>
          <p:cNvSpPr txBox="1"/>
          <p:nvPr/>
        </p:nvSpPr>
        <p:spPr>
          <a:xfrm>
            <a:off x="243709" y="2283145"/>
            <a:ext cx="82860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今後予定調查的方向：</a:t>
            </a: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運輸及搬送造成破裂的推論檢證</a:t>
            </a:r>
            <a:r>
              <a:rPr 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en-US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----9/23 ~ 9/27</a:t>
            </a:r>
          </a:p>
          <a:p>
            <a:pPr marL="342900" indent="-342900">
              <a:buAutoNum type="arabicPeriod"/>
            </a:pPr>
            <a:r>
              <a:rPr lang="zh-TW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運輸方式、治具</a:t>
            </a:r>
            <a:r>
              <a:rPr lang="ja-JP" altLang="en-US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見直し</a:t>
            </a:r>
            <a:r>
              <a:rPr lang="zh-TW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en-US" altLang="zh-TW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 ----</a:t>
            </a:r>
            <a:r>
              <a:rPr lang="en-US" altLang="ja-JP" sz="1500" dirty="0">
                <a:latin typeface="Meiryo UI" panose="020B0604030504040204" pitchFamily="34" charset="-128"/>
                <a:ea typeface="Meiryo UI" panose="020B0604030504040204" pitchFamily="34" charset="-128"/>
              </a:rPr>
              <a:t>10/1 ~ 10/30</a:t>
            </a: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AutoNum type="arabicPeriod"/>
            </a:pPr>
            <a:endParaRPr lang="en-US" altLang="zh-TW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63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其它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安全性向上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CBB5E90F-EB5B-9994-156C-57C4097C4702}"/>
              </a:ext>
            </a:extLst>
          </p:cNvPr>
          <p:cNvSpPr txBox="1">
            <a:spLocks/>
          </p:cNvSpPr>
          <p:nvPr/>
        </p:nvSpPr>
        <p:spPr>
          <a:xfrm>
            <a:off x="28512" y="629817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◎PL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上貨櫃放置時以腳部固定木板。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腳部夾傷風險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15C5246-CF1C-7F49-D3D8-0B6F0A9A42B8}"/>
              </a:ext>
            </a:extLst>
          </p:cNvPr>
          <p:cNvSpPr txBox="1">
            <a:spLocks/>
          </p:cNvSpPr>
          <p:nvPr/>
        </p:nvSpPr>
        <p:spPr>
          <a:xfrm>
            <a:off x="4572000" y="629817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◎PL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放置後以人力推動。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(PL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掉落風險、人員踩空風險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4A12F9C-589B-2961-3A80-76FD4FF2BB30}"/>
              </a:ext>
            </a:extLst>
          </p:cNvPr>
          <p:cNvGrpSpPr/>
          <p:nvPr/>
        </p:nvGrpSpPr>
        <p:grpSpPr>
          <a:xfrm>
            <a:off x="111968" y="972715"/>
            <a:ext cx="4092888" cy="3862521"/>
            <a:chOff x="149290" y="1296954"/>
            <a:chExt cx="5946710" cy="540242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173C684-AAFB-F58D-7C02-B6049D0E0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037" t="23673" r="20523" b="26573"/>
            <a:stretch/>
          </p:blipFill>
          <p:spPr>
            <a:xfrm>
              <a:off x="149290" y="1296954"/>
              <a:ext cx="5946710" cy="5402426"/>
            </a:xfrm>
            <a:prstGeom prst="rect">
              <a:avLst/>
            </a:prstGeom>
          </p:spPr>
        </p:pic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F8550A7F-8101-34D3-3465-F3507EF436D8}"/>
                </a:ext>
              </a:extLst>
            </p:cNvPr>
            <p:cNvSpPr/>
            <p:nvPr/>
          </p:nvSpPr>
          <p:spPr>
            <a:xfrm>
              <a:off x="3405673" y="5253135"/>
              <a:ext cx="1399592" cy="12223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06D56429-44DE-D512-A016-DF4E6829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38" y="934917"/>
            <a:ext cx="4031026" cy="3786321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B5D797B5-8120-EEE3-04A7-C3CCA6E7DF5E}"/>
              </a:ext>
            </a:extLst>
          </p:cNvPr>
          <p:cNvSpPr/>
          <p:nvPr/>
        </p:nvSpPr>
        <p:spPr>
          <a:xfrm>
            <a:off x="6650183" y="4288852"/>
            <a:ext cx="1869213" cy="536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E2022A6-C4F7-224E-987F-547EBAB66AED}"/>
              </a:ext>
            </a:extLst>
          </p:cNvPr>
          <p:cNvSpPr/>
          <p:nvPr/>
        </p:nvSpPr>
        <p:spPr>
          <a:xfrm>
            <a:off x="6573983" y="3151912"/>
            <a:ext cx="439815" cy="536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</p:spTree>
    <p:extLst>
      <p:ext uri="{BB962C8B-B14F-4D97-AF65-F5344CB8AC3E}">
        <p14:creationId xmlns:p14="http://schemas.microsoft.com/office/powerpoint/2010/main" val="314785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37B26DC6-B591-5340-35E4-9D3B9044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65239"/>
            <a:ext cx="7707043" cy="509403"/>
          </a:xfrm>
        </p:spPr>
        <p:txBody>
          <a:bodyPr/>
          <a:lstStyle/>
          <a:p>
            <a:r>
              <a:rPr lang="zh-TW" altLang="en-US"/>
              <a:t>開捆破裂調查</a:t>
            </a:r>
            <a:r>
              <a:rPr lang="en-US" altLang="zh-TW"/>
              <a:t>~8</a:t>
            </a:r>
            <a:r>
              <a:rPr lang="zh-TW" altLang="en-US"/>
              <a:t>月份 </a:t>
            </a:r>
            <a:r>
              <a:rPr lang="en-US" altLang="zh-TW"/>
              <a:t>EF</a:t>
            </a:r>
            <a:r>
              <a:rPr lang="zh-TW" altLang="en-US"/>
              <a:t>品 </a:t>
            </a:r>
            <a:r>
              <a:rPr lang="en-US" altLang="zh-TW"/>
              <a:t>6PL</a:t>
            </a:r>
            <a:r>
              <a:rPr lang="zh-TW" altLang="en-US"/>
              <a:t> 測試結果</a:t>
            </a:r>
            <a:endParaRPr lang="ja-JP" altLang="en-US" sz="280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E8138C2-3A3F-41BF-4DF2-DD3805696297}"/>
              </a:ext>
            </a:extLst>
          </p:cNvPr>
          <p:cNvGrpSpPr/>
          <p:nvPr/>
        </p:nvGrpSpPr>
        <p:grpSpPr>
          <a:xfrm>
            <a:off x="1320994" y="944655"/>
            <a:ext cx="6602049" cy="3623505"/>
            <a:chOff x="1320994" y="944655"/>
            <a:chExt cx="6602049" cy="362350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B1DCFFE-C49F-9743-B2D6-5D936894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994" y="944655"/>
              <a:ext cx="6602049" cy="3623505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8D887B4-52AC-927B-E771-14A0D8B21C46}"/>
                </a:ext>
              </a:extLst>
            </p:cNvPr>
            <p:cNvSpPr txBox="1"/>
            <p:nvPr/>
          </p:nvSpPr>
          <p:spPr>
            <a:xfrm>
              <a:off x="3633887" y="3674852"/>
              <a:ext cx="748332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10</a:t>
              </a:r>
              <a:r>
                <a:rPr lang="zh-TW" altLang="en-US"/>
                <a:t>枚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B955E0E-ED4B-225B-CD1F-553BD71DEDB8}"/>
                </a:ext>
              </a:extLst>
            </p:cNvPr>
            <p:cNvSpPr txBox="1"/>
            <p:nvPr/>
          </p:nvSpPr>
          <p:spPr>
            <a:xfrm>
              <a:off x="5676536" y="3674852"/>
              <a:ext cx="63906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4</a:t>
              </a:r>
              <a:r>
                <a:rPr lang="zh-TW" altLang="en-US"/>
                <a:t>枚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82A5720-942A-8D0C-4897-BDBB825F664C}"/>
                </a:ext>
              </a:extLst>
            </p:cNvPr>
            <p:cNvSpPr txBox="1"/>
            <p:nvPr/>
          </p:nvSpPr>
          <p:spPr>
            <a:xfrm>
              <a:off x="7192569" y="2930104"/>
              <a:ext cx="63906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5</a:t>
              </a:r>
              <a:r>
                <a:rPr lang="zh-TW" altLang="en-US"/>
                <a:t>枚</a:t>
              </a:r>
              <a:endParaRPr lang="en-US" altLang="zh-TW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C2D187C-FDAD-697A-0FE6-A523F6EEEBBE}"/>
                </a:ext>
              </a:extLst>
            </p:cNvPr>
            <p:cNvSpPr txBox="1"/>
            <p:nvPr/>
          </p:nvSpPr>
          <p:spPr>
            <a:xfrm>
              <a:off x="3484363" y="1356505"/>
              <a:ext cx="62216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</a:t>
              </a:r>
              <a:r>
                <a:rPr kumimoji="1" lang="zh-TW" altLang="en-US"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枚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893CD81-4577-A6AF-B8D8-83EBF0C4E818}"/>
                </a:ext>
              </a:extLst>
            </p:cNvPr>
            <p:cNvSpPr txBox="1"/>
            <p:nvPr/>
          </p:nvSpPr>
          <p:spPr>
            <a:xfrm>
              <a:off x="6083366" y="1382938"/>
              <a:ext cx="62216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2</a:t>
              </a:r>
              <a:r>
                <a:rPr lang="zh-TW" altLang="en-US"/>
                <a:t>枚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FA7CF61-2AC1-8345-444D-FAD6E75565A8}"/>
                </a:ext>
              </a:extLst>
            </p:cNvPr>
            <p:cNvSpPr txBox="1"/>
            <p:nvPr/>
          </p:nvSpPr>
          <p:spPr>
            <a:xfrm>
              <a:off x="5037472" y="1356505"/>
              <a:ext cx="63906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1</a:t>
              </a:r>
              <a:r>
                <a:rPr lang="zh-TW" altLang="en-US"/>
                <a:t>枚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23C5FB2-8142-D6E3-5147-1C53A189ECD1}"/>
                </a:ext>
              </a:extLst>
            </p:cNvPr>
            <p:cNvSpPr txBox="1"/>
            <p:nvPr/>
          </p:nvSpPr>
          <p:spPr>
            <a:xfrm>
              <a:off x="2994823" y="2770596"/>
              <a:ext cx="639064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defRPr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lvl1pPr>
            </a:lstStyle>
            <a:p>
              <a:r>
                <a:rPr lang="en-US" altLang="zh-TW"/>
                <a:t>1</a:t>
              </a:r>
              <a:r>
                <a:rPr lang="zh-TW" altLang="en-US"/>
                <a:t>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42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C2EF8E8-C800-3A56-7414-D017D10C3B66}"/>
              </a:ext>
            </a:extLst>
          </p:cNvPr>
          <p:cNvSpPr txBox="1">
            <a:spLocks/>
          </p:cNvSpPr>
          <p:nvPr/>
        </p:nvSpPr>
        <p:spPr bwMode="auto">
          <a:xfrm>
            <a:off x="121110" y="175113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可能原因</a:t>
            </a:r>
            <a:endParaRPr lang="ja-JP" altLang="en-US" sz="280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BF1E8FB-1CAA-190B-7BF0-573B1961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7" y="1418741"/>
            <a:ext cx="4675556" cy="256443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F7C8F9-526A-A790-D1CD-DEBE5BE1F3AA}"/>
              </a:ext>
            </a:extLst>
          </p:cNvPr>
          <p:cNvSpPr txBox="1"/>
          <p:nvPr/>
        </p:nvSpPr>
        <p:spPr>
          <a:xfrm>
            <a:off x="316207" y="3794068"/>
            <a:ext cx="354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8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②＆④</a:t>
            </a:r>
            <a:r>
              <a:rPr kumimoji="1" lang="zh-TW" altLang="en-US" sz="18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底棧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搬送：堆高機／貨櫃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板齊：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BDS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差異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BA1162-66D4-376F-ED02-F48EECF307D6}"/>
              </a:ext>
            </a:extLst>
          </p:cNvPr>
          <p:cNvSpPr txBox="1"/>
          <p:nvPr/>
        </p:nvSpPr>
        <p:spPr>
          <a:xfrm>
            <a:off x="6998804" y="2571750"/>
            <a:ext cx="184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0" i="0" u="none" strike="noStrike" baseline="0">
                <a:solidFill>
                  <a:srgbClr val="000000"/>
                </a:solidFill>
                <a:latin typeface="ＭＳ Ｐ明朝"/>
                <a:ea typeface="ＭＳ Ｐ明朝"/>
              </a:rPr>
              <a:t>⑥側邊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捆包或開捆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A0D4BA7-9B5F-1F41-E3CA-62DE8C79E500}"/>
              </a:ext>
            </a:extLst>
          </p:cNvPr>
          <p:cNvSpPr txBox="1"/>
          <p:nvPr/>
        </p:nvSpPr>
        <p:spPr>
          <a:xfrm>
            <a:off x="5060735" y="942470"/>
            <a:ext cx="17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0" i="0" u="none" strike="noStrike" baseline="0">
                <a:solidFill>
                  <a:srgbClr val="000000"/>
                </a:solidFill>
                <a:latin typeface="ＭＳ Ｐ明朝"/>
                <a:ea typeface="ＭＳ Ｐ明朝"/>
              </a:rPr>
              <a:t>⑬上部</a:t>
            </a:r>
            <a:r>
              <a:rPr lang="en-US" altLang="zh-TW" sz="1800" b="0" i="0" u="none" strike="noStrike" baseline="0">
                <a:solidFill>
                  <a:srgbClr val="000000"/>
                </a:solidFill>
                <a:latin typeface="ＭＳ Ｐ明朝"/>
                <a:ea typeface="ＭＳ Ｐ明朝"/>
              </a:rPr>
              <a:t>2</a:t>
            </a:r>
            <a:r>
              <a:rPr lang="zh-TW" altLang="en-US" sz="1800" b="0" i="0" u="none" strike="noStrike" baseline="0">
                <a:solidFill>
                  <a:srgbClr val="000000"/>
                </a:solidFill>
                <a:latin typeface="ＭＳ Ｐ明朝"/>
                <a:ea typeface="ＭＳ Ｐ明朝"/>
              </a:rPr>
              <a:t>側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82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263810" y="94480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驗證方向</a:t>
            </a:r>
            <a:endParaRPr lang="ja-JP" altLang="en-US" sz="2800"/>
          </a:p>
        </p:txBody>
      </p:sp>
      <p:pic>
        <p:nvPicPr>
          <p:cNvPr id="285" name="圖片 284">
            <a:extLst>
              <a:ext uri="{FF2B5EF4-FFF2-40B4-BE49-F238E27FC236}">
                <a16:creationId xmlns:a16="http://schemas.microsoft.com/office/drawing/2014/main" id="{FF905750-D70A-E55B-5179-886469D1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8" y="1021926"/>
            <a:ext cx="3956138" cy="2169848"/>
          </a:xfrm>
          <a:prstGeom prst="rect">
            <a:avLst/>
          </a:prstGeom>
        </p:spPr>
      </p:pic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02EC7ED1-0DCC-2A80-8FBA-78D36672C81F}"/>
              </a:ext>
            </a:extLst>
          </p:cNvPr>
          <p:cNvSpPr txBox="1"/>
          <p:nvPr/>
        </p:nvSpPr>
        <p:spPr>
          <a:xfrm>
            <a:off x="4061556" y="1323765"/>
            <a:ext cx="184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0" i="0" u="none" strike="noStrike" baseline="0">
                <a:solidFill>
                  <a:srgbClr val="000000"/>
                </a:solidFill>
                <a:latin typeface="ＭＳ Ｐ明朝"/>
                <a:ea typeface="ＭＳ Ｐ明朝"/>
              </a:rPr>
              <a:t>⑥側邊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捆包或開捆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88" name="圖片 287">
            <a:extLst>
              <a:ext uri="{FF2B5EF4-FFF2-40B4-BE49-F238E27FC236}">
                <a16:creationId xmlns:a16="http://schemas.microsoft.com/office/drawing/2014/main" id="{478CBAC5-3DF7-072D-4D97-86F123BA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66" y="1305797"/>
            <a:ext cx="2358097" cy="2435356"/>
          </a:xfrm>
          <a:prstGeom prst="rect">
            <a:avLst/>
          </a:prstGeom>
        </p:spPr>
      </p:pic>
      <p:sp>
        <p:nvSpPr>
          <p:cNvPr id="289" name="文字方塊 288">
            <a:extLst>
              <a:ext uri="{FF2B5EF4-FFF2-40B4-BE49-F238E27FC236}">
                <a16:creationId xmlns:a16="http://schemas.microsoft.com/office/drawing/2014/main" id="{812C77D4-EA7A-72B4-429F-FEF8074FF34A}"/>
              </a:ext>
            </a:extLst>
          </p:cNvPr>
          <p:cNvSpPr txBox="1"/>
          <p:nvPr/>
        </p:nvSpPr>
        <p:spPr>
          <a:xfrm>
            <a:off x="6576624" y="770174"/>
            <a:ext cx="16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素板捆包仕樣</a:t>
            </a:r>
          </a:p>
        </p:txBody>
      </p:sp>
      <p:sp>
        <p:nvSpPr>
          <p:cNvPr id="290" name="文字方塊 289">
            <a:extLst>
              <a:ext uri="{FF2B5EF4-FFF2-40B4-BE49-F238E27FC236}">
                <a16:creationId xmlns:a16="http://schemas.microsoft.com/office/drawing/2014/main" id="{478AE196-4A44-E84A-5A1C-D7A490438871}"/>
              </a:ext>
            </a:extLst>
          </p:cNvPr>
          <p:cNvSpPr txBox="1"/>
          <p:nvPr/>
        </p:nvSpPr>
        <p:spPr>
          <a:xfrm>
            <a:off x="7005220" y="4003994"/>
            <a:ext cx="96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打包帶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92" name="直線單箭頭接點 291">
            <a:extLst>
              <a:ext uri="{FF2B5EF4-FFF2-40B4-BE49-F238E27FC236}">
                <a16:creationId xmlns:a16="http://schemas.microsoft.com/office/drawing/2014/main" id="{C8522671-B0CA-6CFE-42A2-3610A172C3F6}"/>
              </a:ext>
            </a:extLst>
          </p:cNvPr>
          <p:cNvCxnSpPr/>
          <p:nvPr/>
        </p:nvCxnSpPr>
        <p:spPr>
          <a:xfrm flipV="1">
            <a:off x="7875917" y="3597215"/>
            <a:ext cx="250166" cy="38818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單箭頭接點 292">
            <a:extLst>
              <a:ext uri="{FF2B5EF4-FFF2-40B4-BE49-F238E27FC236}">
                <a16:creationId xmlns:a16="http://schemas.microsoft.com/office/drawing/2014/main" id="{F929A8C7-DCCB-D666-8D0C-9D41DF3308C8}"/>
              </a:ext>
            </a:extLst>
          </p:cNvPr>
          <p:cNvCxnSpPr>
            <a:cxnSpLocks/>
          </p:cNvCxnSpPr>
          <p:nvPr/>
        </p:nvCxnSpPr>
        <p:spPr>
          <a:xfrm flipH="1" flipV="1">
            <a:off x="6737230" y="3678479"/>
            <a:ext cx="267990" cy="325515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文字方塊 295">
            <a:extLst>
              <a:ext uri="{FF2B5EF4-FFF2-40B4-BE49-F238E27FC236}">
                <a16:creationId xmlns:a16="http://schemas.microsoft.com/office/drawing/2014/main" id="{5C4F5AA5-0BE8-EC7F-0AD9-20B33B53AD6A}"/>
              </a:ext>
            </a:extLst>
          </p:cNvPr>
          <p:cNvSpPr txBox="1"/>
          <p:nvPr/>
        </p:nvSpPr>
        <p:spPr>
          <a:xfrm>
            <a:off x="420661" y="3624359"/>
            <a:ext cx="4261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集中在</a:t>
            </a:r>
            <a:r>
              <a:rPr kumimoji="1" lang="en-US" altLang="zh-TW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1PL</a:t>
            </a:r>
            <a:r>
              <a:rPr kumimoji="1" lang="zh-TW" altLang="en-US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的前</a:t>
            </a:r>
            <a:r>
              <a:rPr kumimoji="1" lang="en-US" altLang="zh-TW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枚</a:t>
            </a:r>
            <a:endParaRPr kumimoji="1" lang="en-US" altLang="zh-TW" sz="1800" b="0" i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非打包位置</a:t>
            </a:r>
            <a:r>
              <a:rPr lang="en-US" altLang="zh-TW" sz="18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</a:p>
          <a:p>
            <a:pPr algn="l"/>
            <a:r>
              <a:rPr kumimoji="1" lang="zh-TW" altLang="en-US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根據上述</a:t>
            </a:r>
            <a:r>
              <a:rPr kumimoji="1" lang="en-US" altLang="zh-TW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推論有碰撞發生之可能性</a:t>
            </a:r>
          </a:p>
        </p:txBody>
      </p:sp>
    </p:spTree>
    <p:extLst>
      <p:ext uri="{BB962C8B-B14F-4D97-AF65-F5344CB8AC3E}">
        <p14:creationId xmlns:p14="http://schemas.microsoft.com/office/powerpoint/2010/main" val="4919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263810" y="94480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驗證方向</a:t>
            </a:r>
            <a:endParaRPr lang="ja-JP" altLang="en-US" sz="2800"/>
          </a:p>
        </p:txBody>
      </p:sp>
      <p:pic>
        <p:nvPicPr>
          <p:cNvPr id="285" name="圖片 284">
            <a:extLst>
              <a:ext uri="{FF2B5EF4-FFF2-40B4-BE49-F238E27FC236}">
                <a16:creationId xmlns:a16="http://schemas.microsoft.com/office/drawing/2014/main" id="{FF905750-D70A-E55B-5179-886469D1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2" y="935662"/>
            <a:ext cx="3956138" cy="216984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F830A7F-C8F9-1074-1B54-D40EEEB56B6E}"/>
              </a:ext>
            </a:extLst>
          </p:cNvPr>
          <p:cNvSpPr txBox="1"/>
          <p:nvPr/>
        </p:nvSpPr>
        <p:spPr>
          <a:xfrm>
            <a:off x="402471" y="3437289"/>
            <a:ext cx="3548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8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②＆④</a:t>
            </a:r>
            <a:r>
              <a:rPr kumimoji="1" lang="zh-TW" altLang="en-US" sz="18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底棧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搬送：堆高機／貨櫃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板齊：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BDS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差異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B978FF-2397-1156-0F28-7E160706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40" y="766340"/>
            <a:ext cx="2231330" cy="15119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DDD4D8-5D08-50FB-F665-91799754BAF2}"/>
              </a:ext>
            </a:extLst>
          </p:cNvPr>
          <p:cNvSpPr txBox="1"/>
          <p:nvPr/>
        </p:nvSpPr>
        <p:spPr>
          <a:xfrm>
            <a:off x="5771071" y="2332105"/>
            <a:ext cx="1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起倒機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DD1137-D6B3-01B6-CC5F-C53E4F0CC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98" y="2355109"/>
            <a:ext cx="2401140" cy="17984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54B21BF-AC09-C619-81B5-2DB03BC954A2}"/>
              </a:ext>
            </a:extLst>
          </p:cNvPr>
          <p:cNvSpPr txBox="1"/>
          <p:nvPr/>
        </p:nvSpPr>
        <p:spPr>
          <a:xfrm>
            <a:off x="3950898" y="4310512"/>
            <a:ext cx="5296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2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製程起因需詳細確認</a:t>
            </a:r>
            <a:r>
              <a:rPr lang="en-US" altLang="zh-TW"/>
              <a:t>YF/EF</a:t>
            </a:r>
            <a:r>
              <a:rPr lang="zh-TW" altLang="en-US"/>
              <a:t> 差異</a:t>
            </a:r>
          </a:p>
        </p:txBody>
      </p:sp>
    </p:spTree>
    <p:extLst>
      <p:ext uri="{BB962C8B-B14F-4D97-AF65-F5344CB8AC3E}">
        <p14:creationId xmlns:p14="http://schemas.microsoft.com/office/powerpoint/2010/main" val="350559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136001" y="106103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搬送測試</a:t>
            </a:r>
            <a:endParaRPr lang="ja-JP" altLang="en-US" sz="2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DA7E1D-1A15-F42E-51C8-1CA3CE397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33" r="23113"/>
          <a:stretch/>
        </p:blipFill>
        <p:spPr>
          <a:xfrm>
            <a:off x="230891" y="914402"/>
            <a:ext cx="4341109" cy="10154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8688DB-9A11-BFB7-F27A-046DC706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55" y="2090724"/>
            <a:ext cx="2941227" cy="14706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13B28E-877C-4D77-27FD-D3658F67DAF6}"/>
              </a:ext>
            </a:extLst>
          </p:cNvPr>
          <p:cNvSpPr txBox="1"/>
          <p:nvPr/>
        </p:nvSpPr>
        <p:spPr>
          <a:xfrm>
            <a:off x="5745192" y="1371600"/>
            <a:ext cx="256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從倉庫到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LW01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963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136001" y="106103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驗證方向</a:t>
            </a:r>
            <a:endParaRPr lang="ja-JP" altLang="en-US" sz="2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0F919F-D2B4-365A-B657-D54F2DCC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2" y="1408859"/>
            <a:ext cx="6040585" cy="330775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369385-C480-3D4D-CBF0-3CD654C6A942}"/>
              </a:ext>
            </a:extLst>
          </p:cNvPr>
          <p:cNvSpPr/>
          <p:nvPr/>
        </p:nvSpPr>
        <p:spPr>
          <a:xfrm>
            <a:off x="2215523" y="1544128"/>
            <a:ext cx="2908568" cy="862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7F09E3-6862-1E45-E40B-B221B702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52" y="1843429"/>
            <a:ext cx="2359356" cy="24386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FBD2B0-9826-3814-8EF2-0787212E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26" y="2470063"/>
            <a:ext cx="2764465" cy="22465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B1E7C85-4B3C-EDC1-85C9-8097497729B7}"/>
              </a:ext>
            </a:extLst>
          </p:cNvPr>
          <p:cNvSpPr txBox="1"/>
          <p:nvPr/>
        </p:nvSpPr>
        <p:spPr>
          <a:xfrm>
            <a:off x="690113" y="816600"/>
            <a:ext cx="21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捆包起因可能性有</a:t>
            </a:r>
          </a:p>
        </p:txBody>
      </p:sp>
    </p:spTree>
    <p:extLst>
      <p:ext uri="{BB962C8B-B14F-4D97-AF65-F5344CB8AC3E}">
        <p14:creationId xmlns:p14="http://schemas.microsoft.com/office/powerpoint/2010/main" val="275733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A2C5D9C-D3B7-CD6F-6F60-1DA85C1B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後續方向性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28001E-8092-B1E4-EEBC-398FA2E6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" y="1588159"/>
            <a:ext cx="4183472" cy="196718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BFB4438-415E-B371-E937-388E0A91A40D}"/>
              </a:ext>
            </a:extLst>
          </p:cNvPr>
          <p:cNvSpPr txBox="1"/>
          <p:nvPr/>
        </p:nvSpPr>
        <p:spPr>
          <a:xfrm>
            <a:off x="284671" y="2381622"/>
            <a:ext cx="2691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製程差異：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持續調查分析，作為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2025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薄板生產改善依據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CE4945-BCD6-7FE3-A0E1-382C726F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38" y="1662711"/>
            <a:ext cx="976897" cy="10097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BF304A6-9BC0-2E35-FC38-6D502F04FFE2}"/>
              </a:ext>
            </a:extLst>
          </p:cNvPr>
          <p:cNvSpPr txBox="1"/>
          <p:nvPr/>
        </p:nvSpPr>
        <p:spPr>
          <a:xfrm>
            <a:off x="5955782" y="1162598"/>
            <a:ext cx="14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近期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3B3311-1E76-D668-D025-90527B4AB01F}"/>
              </a:ext>
            </a:extLst>
          </p:cNvPr>
          <p:cNvSpPr txBox="1"/>
          <p:nvPr/>
        </p:nvSpPr>
        <p:spPr>
          <a:xfrm>
            <a:off x="437071" y="1204823"/>
            <a:ext cx="14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長期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91C72A-32F3-7F64-97F2-8596A6B02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2"/>
          <a:stretch/>
        </p:blipFill>
        <p:spPr>
          <a:xfrm>
            <a:off x="5043300" y="2724522"/>
            <a:ext cx="3816029" cy="10181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1F160CE-2FF4-256D-CE36-029339482E13}"/>
              </a:ext>
            </a:extLst>
          </p:cNvPr>
          <p:cNvSpPr txBox="1"/>
          <p:nvPr/>
        </p:nvSpPr>
        <p:spPr>
          <a:xfrm>
            <a:off x="6314835" y="1648420"/>
            <a:ext cx="2691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選別作業挑除破片及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避免碰撞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(2)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搬送造成破裂防止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422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833EF-1C37-FDE5-6249-4E1AF11A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搬送測試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F54FB4-2D24-DC80-475A-1B6540CA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30" y="985697"/>
            <a:ext cx="7099540" cy="38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SG</a:t>
            </a:r>
            <a:r>
              <a:rPr lang="zh-TW" altLang="en-US"/>
              <a:t> 基板 </a:t>
            </a:r>
            <a:r>
              <a:rPr lang="en-US" altLang="zh-TW"/>
              <a:t>YF/EF</a:t>
            </a:r>
            <a:r>
              <a:rPr lang="zh-TW" altLang="en-US"/>
              <a:t> 破裂率差異分析</a:t>
            </a:r>
            <a:endParaRPr lang="ja-JP" altLang="en-US" sz="2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67A3F4-BF12-9CF4-48D5-4A203F83D3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31" y="825333"/>
            <a:ext cx="3788606" cy="24160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BFC5C9-2DB8-7174-BA8B-90ACA85D5B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065" y="799402"/>
            <a:ext cx="3782740" cy="240099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445D803-B90B-CDAF-B974-A6D81489DB50}"/>
              </a:ext>
            </a:extLst>
          </p:cNvPr>
          <p:cNvSpPr txBox="1"/>
          <p:nvPr/>
        </p:nvSpPr>
        <p:spPr>
          <a:xfrm>
            <a:off x="518343" y="3241351"/>
            <a:ext cx="4053657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層別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TAS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與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NONTAS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的破裂率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</a:p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NONTAS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開捆破裂率明顯偏高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</a:p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(2)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工程內的部分不管是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TAS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與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NONTAS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雖看起來較高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但差異並不大</a:t>
            </a:r>
            <a:endParaRPr kumimoji="1" lang="zh-TW" altLang="en-US" sz="16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B8D799-39C8-990E-CF4A-005FB1B17D06}"/>
              </a:ext>
            </a:extLst>
          </p:cNvPr>
          <p:cNvSpPr txBox="1"/>
          <p:nvPr/>
        </p:nvSpPr>
        <p:spPr>
          <a:xfrm>
            <a:off x="4887065" y="3237137"/>
            <a:ext cx="4053657" cy="83099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層別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0.15T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與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0.2T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的破裂率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不同板厚</a:t>
            </a:r>
            <a:endParaRPr lang="en-US" altLang="zh-TW" sz="16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的開捆破裂率明顯偏高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</a:p>
          <a:p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(2)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工程內的部分</a:t>
            </a:r>
            <a:r>
              <a:rPr lang="en-US" altLang="zh-TW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差異不大</a:t>
            </a:r>
            <a:endParaRPr kumimoji="1" lang="zh-TW" altLang="en-US" sz="16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68B4D7-76A3-842C-A944-92FD13F65CAA}"/>
              </a:ext>
            </a:extLst>
          </p:cNvPr>
          <p:cNvSpPr txBox="1"/>
          <p:nvPr/>
        </p:nvSpPr>
        <p:spPr>
          <a:xfrm>
            <a:off x="358315" y="4271420"/>
            <a:ext cx="8785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從上述數據來看</a:t>
            </a:r>
            <a:r>
              <a:rPr kumimoji="1" lang="en-US" altLang="zh-TW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:EF</a:t>
            </a:r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品</a:t>
            </a:r>
            <a:r>
              <a:rPr kumimoji="1" lang="zh-TW" altLang="en-US" sz="32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開捆破裂</a:t>
            </a:r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率高</a:t>
            </a:r>
            <a:r>
              <a:rPr kumimoji="1" lang="en-US" altLang="zh-TW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kumimoji="1" lang="zh-TW" altLang="en-US" sz="3200" b="1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工程內</a:t>
            </a:r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差異不大</a:t>
            </a:r>
          </a:p>
        </p:txBody>
      </p:sp>
    </p:spTree>
    <p:extLst>
      <p:ext uri="{BB962C8B-B14F-4D97-AF65-F5344CB8AC3E}">
        <p14:creationId xmlns:p14="http://schemas.microsoft.com/office/powerpoint/2010/main" val="99599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BE4481-C131-8F74-125E-AE27502A6F21}"/>
              </a:ext>
            </a:extLst>
          </p:cNvPr>
          <p:cNvSpPr txBox="1">
            <a:spLocks/>
          </p:cNvSpPr>
          <p:nvPr/>
        </p:nvSpPr>
        <p:spPr bwMode="auto">
          <a:xfrm>
            <a:off x="136001" y="106103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開捆破裂調查</a:t>
            </a:r>
            <a:r>
              <a:rPr lang="en-US" altLang="zh-TW"/>
              <a:t>~</a:t>
            </a:r>
            <a:r>
              <a:rPr lang="zh-TW" altLang="en-US"/>
              <a:t>驗證方向</a:t>
            </a:r>
            <a:endParaRPr lang="ja-JP" altLang="en-US" sz="28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E3022C-4DE2-57DC-5026-0CF1A24A7F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01" y="1292409"/>
            <a:ext cx="4596019" cy="21611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331354-39E2-78BB-7144-21814E64D7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01" y="2375946"/>
            <a:ext cx="1972779" cy="20075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C28362D-BE98-0819-19EF-201C6266690E}"/>
              </a:ext>
            </a:extLst>
          </p:cNvPr>
          <p:cNvSpPr txBox="1"/>
          <p:nvPr/>
        </p:nvSpPr>
        <p:spPr>
          <a:xfrm>
            <a:off x="907322" y="871415"/>
            <a:ext cx="182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工程差異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3389E1-036C-7837-AFA4-B8D223D62467}"/>
              </a:ext>
            </a:extLst>
          </p:cNvPr>
          <p:cNvSpPr txBox="1"/>
          <p:nvPr/>
        </p:nvSpPr>
        <p:spPr>
          <a:xfrm>
            <a:off x="5783582" y="740770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搬送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差異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7D5845-5F1D-61DE-58F1-90500D5E8A7B}"/>
              </a:ext>
            </a:extLst>
          </p:cNvPr>
          <p:cNvSpPr txBox="1"/>
          <p:nvPr/>
        </p:nvSpPr>
        <p:spPr>
          <a:xfrm>
            <a:off x="762801" y="2006614"/>
            <a:ext cx="21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工程差異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作業手法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C07F8C7-EEEE-4E9A-EE85-29ACFC2BF883}"/>
              </a:ext>
            </a:extLst>
          </p:cNvPr>
          <p:cNvGrpSpPr/>
          <p:nvPr/>
        </p:nvGrpSpPr>
        <p:grpSpPr>
          <a:xfrm>
            <a:off x="5557405" y="1164218"/>
            <a:ext cx="3112142" cy="1800000"/>
            <a:chOff x="5557405" y="1164218"/>
            <a:chExt cx="3112142" cy="18000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CB42F00-77FC-AB72-D95D-49933B4D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7405" y="1164218"/>
              <a:ext cx="3088870" cy="1800000"/>
            </a:xfrm>
            <a:prstGeom prst="rect">
              <a:avLst/>
            </a:prstGeom>
          </p:spPr>
        </p:pic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4BDBF1D-1A86-07F8-65C3-6B47437FA97B}"/>
                </a:ext>
              </a:extLst>
            </p:cNvPr>
            <p:cNvCxnSpPr/>
            <p:nvPr/>
          </p:nvCxnSpPr>
          <p:spPr>
            <a:xfrm flipH="1">
              <a:off x="7048500" y="1763783"/>
              <a:ext cx="563880" cy="407917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867F3B-D221-72B8-EBE6-A8CF28928301}"/>
                </a:ext>
              </a:extLst>
            </p:cNvPr>
            <p:cNvSpPr txBox="1"/>
            <p:nvPr/>
          </p:nvSpPr>
          <p:spPr>
            <a:xfrm>
              <a:off x="7577117" y="2124934"/>
              <a:ext cx="1092430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sz="1800" b="0" i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FAB2</a:t>
              </a:r>
              <a:r>
                <a:rPr kumimoji="1" lang="ja-JP" altLang="en-US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⇒</a:t>
              </a:r>
              <a:r>
                <a:rPr kumimoji="1" lang="en-US" altLang="zh-TW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FAB1</a:t>
              </a:r>
              <a:endParaRPr kumimoji="1" lang="zh-TW" altLang="en-US" sz="1800" b="0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9D37918-F951-3AEE-B21F-4F7F8C6F93B2}"/>
              </a:ext>
            </a:extLst>
          </p:cNvPr>
          <p:cNvGrpSpPr/>
          <p:nvPr/>
        </p:nvGrpSpPr>
        <p:grpSpPr>
          <a:xfrm>
            <a:off x="5557405" y="3379717"/>
            <a:ext cx="2677005" cy="1199130"/>
            <a:chOff x="5557405" y="3379717"/>
            <a:chExt cx="2677005" cy="11991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ED8B0EB2-DF67-96B4-AF52-E03F6BD0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7405" y="3379717"/>
              <a:ext cx="2677005" cy="119913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775EE83-DA8C-945E-6486-8414879FF518}"/>
                </a:ext>
              </a:extLst>
            </p:cNvPr>
            <p:cNvSpPr txBox="1"/>
            <p:nvPr/>
          </p:nvSpPr>
          <p:spPr>
            <a:xfrm>
              <a:off x="5862207" y="3656116"/>
              <a:ext cx="1092430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</a:t>
              </a:r>
              <a:r>
                <a:rPr kumimoji="1" lang="en-US" altLang="ja-JP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kumimoji="1" lang="ja-JP" altLang="en-US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⇒</a:t>
              </a:r>
              <a:r>
                <a:rPr kumimoji="1" lang="en-US" altLang="zh-TW" sz="1800" b="0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FAB1</a:t>
              </a:r>
              <a:endParaRPr kumimoji="1" lang="zh-TW" altLang="en-US" sz="1800" b="0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234804-3CE4-7295-1CA1-5426D7A98A41}"/>
              </a:ext>
            </a:extLst>
          </p:cNvPr>
          <p:cNvSpPr txBox="1"/>
          <p:nvPr/>
        </p:nvSpPr>
        <p:spPr>
          <a:xfrm>
            <a:off x="2635497" y="4383487"/>
            <a:ext cx="250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28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/>
              <a:t>後續進行層別</a:t>
            </a:r>
          </a:p>
        </p:txBody>
      </p:sp>
    </p:spTree>
    <p:extLst>
      <p:ext uri="{BB962C8B-B14F-4D97-AF65-F5344CB8AC3E}">
        <p14:creationId xmlns:p14="http://schemas.microsoft.com/office/powerpoint/2010/main" val="68556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E7C02EC-37EB-C95E-2883-7233E3C8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2700">
                <a:latin typeface="Meiryo UI" panose="020B0604030504040204" pitchFamily="34" charset="-128"/>
                <a:ea typeface="Meiryo UI" panose="020B0604030504040204" pitchFamily="34" charset="-128"/>
              </a:rPr>
              <a:t>運輸破裂關連調查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FDCB47-CB39-7174-8F3E-EB1F538B7E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490" y="729195"/>
            <a:ext cx="3450706" cy="367775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D2AB3B-A2B4-E31A-D3B9-DBD05B33D6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28" y="729195"/>
            <a:ext cx="4439377" cy="364164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BD3C682-4005-B183-EFC7-93CF1CE6CF9F}"/>
              </a:ext>
            </a:extLst>
          </p:cNvPr>
          <p:cNvSpPr txBox="1"/>
          <p:nvPr/>
        </p:nvSpPr>
        <p:spPr>
          <a:xfrm>
            <a:off x="235211" y="4451002"/>
            <a:ext cx="873617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確認後有發現：放置在貨櫃車最內側</a:t>
            </a:r>
            <a:r>
              <a:rPr lang="zh-TW" altLang="en-US">
                <a:latin typeface="Calibri" panose="020F0502020204030204" pitchFamily="34" charset="0"/>
                <a:ea typeface="Meiryo UI" panose="020B0604030504040204" pitchFamily="34" charset="-128"/>
              </a:rPr>
              <a:t>①</a:t>
            </a:r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的</a:t>
            </a:r>
            <a:r>
              <a:rPr lang="en-US" altLang="zh-TW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破裂的數量是最多的</a:t>
            </a:r>
            <a:r>
              <a:rPr lang="zh-TW" altLang="en-US">
                <a:latin typeface="Calibri" panose="020F0502020204030204" pitchFamily="34" charset="0"/>
                <a:ea typeface="Meiryo UI" panose="020B0604030504040204" pitchFamily="34" charset="-128"/>
              </a:rPr>
              <a:t>，</a:t>
            </a:r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放在最外側</a:t>
            </a:r>
            <a:r>
              <a:rPr lang="zh-TW" altLang="en-US">
                <a:latin typeface="Calibri" panose="020F0502020204030204" pitchFamily="34" charset="0"/>
                <a:ea typeface="Meiryo UI" panose="020B0604030504040204" pitchFamily="34" charset="-128"/>
              </a:rPr>
              <a:t>⑥</a:t>
            </a:r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的</a:t>
            </a:r>
            <a:r>
              <a:rPr lang="en-US" altLang="zh-TW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>
                <a:latin typeface="Calibri" panose="020F0502020204030204" pitchFamily="34" charset="0"/>
                <a:ea typeface="Meiryo UI" panose="020B0604030504040204" pitchFamily="34" charset="-128"/>
              </a:rPr>
              <a:t>破裂數量是最少的</a:t>
            </a:r>
            <a:r>
              <a:rPr lang="zh-TW" altLang="en-US">
                <a:latin typeface="Calibri" panose="020F0502020204030204" pitchFamily="34" charset="0"/>
                <a:ea typeface="Meiryo UI" panose="020B0604030504040204" pitchFamily="34" charset="-128"/>
              </a:rPr>
              <a:t>。</a:t>
            </a:r>
            <a:endParaRPr lang="zh-TW" altLang="zh-TW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2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58810CA5-AA73-5FF8-2E3D-FD2D5AC65273}"/>
              </a:ext>
            </a:extLst>
          </p:cNvPr>
          <p:cNvGrpSpPr/>
          <p:nvPr/>
        </p:nvGrpSpPr>
        <p:grpSpPr>
          <a:xfrm>
            <a:off x="1144744" y="3452289"/>
            <a:ext cx="1901531" cy="1292978"/>
            <a:chOff x="867747" y="4544006"/>
            <a:chExt cx="2873830" cy="1959430"/>
          </a:xfrm>
        </p:grpSpPr>
        <p:pic>
          <p:nvPicPr>
            <p:cNvPr id="4" name="図 2">
              <a:extLst>
                <a:ext uri="{FF2B5EF4-FFF2-40B4-BE49-F238E27FC236}">
                  <a16:creationId xmlns:a16="http://schemas.microsoft.com/office/drawing/2014/main" id="{0901EF34-F148-8DC3-2243-CE02A6B61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1382312" y="5057192"/>
              <a:ext cx="1971869" cy="1446244"/>
            </a:xfrm>
            <a:prstGeom prst="rect">
              <a:avLst/>
            </a:prstGeom>
            <a:noFill/>
          </p:spPr>
        </p:pic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16307AA9-6D63-0D3F-4FBA-40778F48C59A}"/>
                </a:ext>
              </a:extLst>
            </p:cNvPr>
            <p:cNvSpPr/>
            <p:nvPr/>
          </p:nvSpPr>
          <p:spPr>
            <a:xfrm flipH="1">
              <a:off x="867747" y="4544006"/>
              <a:ext cx="2873830" cy="65314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13"/>
                <a:t>車輛行進方向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E94D22F-FC68-1927-C02F-EC9CA01276C1}"/>
              </a:ext>
            </a:extLst>
          </p:cNvPr>
          <p:cNvGrpSpPr/>
          <p:nvPr/>
        </p:nvGrpSpPr>
        <p:grpSpPr>
          <a:xfrm>
            <a:off x="4946320" y="1158785"/>
            <a:ext cx="4086636" cy="3586482"/>
            <a:chOff x="6322693" y="2244105"/>
            <a:chExt cx="5646793" cy="445935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8DC4A6E-C385-8C11-D616-87B3C451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2693" y="2244105"/>
              <a:ext cx="5646793" cy="4459353"/>
            </a:xfrm>
            <a:prstGeom prst="rect">
              <a:avLst/>
            </a:prstGeom>
          </p:spPr>
        </p:pic>
        <p:sp>
          <p:nvSpPr>
            <p:cNvPr id="17" name="圓形: 空心 16">
              <a:extLst>
                <a:ext uri="{FF2B5EF4-FFF2-40B4-BE49-F238E27FC236}">
                  <a16:creationId xmlns:a16="http://schemas.microsoft.com/office/drawing/2014/main" id="{A7F7196F-684E-EB96-4712-CB350B24E90C}"/>
                </a:ext>
              </a:extLst>
            </p:cNvPr>
            <p:cNvSpPr/>
            <p:nvPr/>
          </p:nvSpPr>
          <p:spPr>
            <a:xfrm>
              <a:off x="9048117" y="5197148"/>
              <a:ext cx="379890" cy="373227"/>
            </a:xfrm>
            <a:prstGeom prst="donu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894E98A-D8B2-9B74-6573-1430C334973D}"/>
                </a:ext>
              </a:extLst>
            </p:cNvPr>
            <p:cNvSpPr/>
            <p:nvPr/>
          </p:nvSpPr>
          <p:spPr>
            <a:xfrm>
              <a:off x="9488830" y="5197147"/>
              <a:ext cx="1958673" cy="37322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13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G-MEN</a:t>
              </a:r>
              <a:r>
                <a:rPr lang="zh-TW" altLang="en-US" sz="1013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設置位置</a:t>
              </a: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/>
                <a:ea typeface="Meiryo UI"/>
              </a:rPr>
              <a:t>測試①：現況不變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7FF0807-F8A8-4EC1-313C-14CCB174A7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" y="1660013"/>
            <a:ext cx="4202033" cy="1883828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CBB5E90F-EB5B-9994-156C-57C4097C4702}"/>
              </a:ext>
            </a:extLst>
          </p:cNvPr>
          <p:cNvSpPr txBox="1">
            <a:spLocks/>
          </p:cNvSpPr>
          <p:nvPr/>
        </p:nvSpPr>
        <p:spPr>
          <a:xfrm>
            <a:off x="28512" y="704462"/>
            <a:ext cx="4525413" cy="8862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35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設置數量：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個</a:t>
            </a:r>
            <a:endParaRPr lang="en-US" altLang="zh-TW" sz="13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35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位置：①、②、⑤、⑥</a:t>
            </a:r>
            <a:endParaRPr lang="en-US" altLang="zh-TW" sz="13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35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G-MEN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設置方向：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 朝車輛行進方向，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Y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朝地面方向</a:t>
            </a:r>
            <a:endParaRPr lang="en-US" altLang="zh-TW" sz="13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35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G-MEN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設置位置：</a:t>
            </a:r>
            <a:r>
              <a:rPr lang="en-US" altLang="zh-TW" sz="1350">
                <a:latin typeface="Meiryo UI" panose="020B0604030504040204" pitchFamily="34" charset="-128"/>
                <a:ea typeface="Meiryo UI" panose="020B0604030504040204" pitchFamily="34" charset="-128"/>
              </a:rPr>
              <a:t>G5 PL</a:t>
            </a:r>
            <a:r>
              <a:rPr lang="zh-TW" altLang="en-US" sz="1350">
                <a:latin typeface="Meiryo UI" panose="020B0604030504040204" pitchFamily="34" charset="-128"/>
                <a:ea typeface="Meiryo UI" panose="020B0604030504040204" pitchFamily="34" charset="-128"/>
              </a:rPr>
              <a:t>背部下方</a:t>
            </a:r>
          </a:p>
        </p:txBody>
      </p:sp>
    </p:spTree>
    <p:extLst>
      <p:ext uri="{BB962C8B-B14F-4D97-AF65-F5344CB8AC3E}">
        <p14:creationId xmlns:p14="http://schemas.microsoft.com/office/powerpoint/2010/main" val="150801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6C0B154-0465-CCC2-C801-B44727F7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實際裝櫃影片</a:t>
            </a:r>
          </a:p>
        </p:txBody>
      </p:sp>
    </p:spTree>
    <p:extLst>
      <p:ext uri="{BB962C8B-B14F-4D97-AF65-F5344CB8AC3E}">
        <p14:creationId xmlns:p14="http://schemas.microsoft.com/office/powerpoint/2010/main" val="270753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/>
                <a:ea typeface="Meiryo UI"/>
              </a:rPr>
              <a:t>發現問題點：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29286F-8A4B-986D-6F0B-3680772E9B33}"/>
              </a:ext>
            </a:extLst>
          </p:cNvPr>
          <p:cNvSpPr txBox="1"/>
          <p:nvPr/>
        </p:nvSpPr>
        <p:spPr>
          <a:xfrm>
            <a:off x="67647" y="674642"/>
            <a:ext cx="8150118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+mj-ea"/>
              <a:buAutoNum type="circleNumDbPlain"/>
            </a:pP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最內側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與前方</a:t>
            </a:r>
            <a:r>
              <a:rPr lang="zh-TW" altLang="zh-TW" dirty="0">
                <a:solidFill>
                  <a:srgbClr val="FF0000"/>
                </a:solidFill>
                <a:latin typeface="Calibri" panose="020F0502020204030204" pitchFamily="34" charset="0"/>
                <a:ea typeface="Meiryo UI" panose="020B0604030504040204" pitchFamily="34" charset="-128"/>
              </a:rPr>
              <a:t>櫃壁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有點距離，在運輸時前、後晃動的可能性很高</a:t>
            </a:r>
            <a:endParaRPr lang="zh-TW" altLang="zh-TW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57175" indent="-257175">
              <a:buFont typeface="+mj-ea"/>
              <a:buAutoNum type="circleNumDbPlain"/>
            </a:pPr>
            <a:r>
              <a:rPr lang="en-US" altLang="zh-TW" dirty="0">
                <a:latin typeface="Meiryo UI" panose="020B0604030504040204" pitchFamily="34" charset="-128"/>
                <a:ea typeface="新細明體" panose="02020500000000000000" pitchFamily="18" charset="-120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與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間有點距離，且僅是以布索間隔，並靠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下方木板固定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位置，若車輛晃動較大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(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或緊急煞車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)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，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有可能會有位移的情形。</a:t>
            </a:r>
            <a:endParaRPr lang="zh-TW" altLang="zh-TW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57175" indent="-257175">
              <a:buFont typeface="+mj-ea"/>
              <a:buAutoNum type="circleNumDbPlain"/>
            </a:pP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由工程管理課取得的示意圖中，第⑥個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前、後會有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Stopper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設置，但現況是只有在最後端有設置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Stopper</a:t>
            </a:r>
            <a:endParaRPr lang="zh-TW" altLang="zh-TW" dirty="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026" name="圖片 23">
            <a:extLst>
              <a:ext uri="{FF2B5EF4-FFF2-40B4-BE49-F238E27FC236}">
                <a16:creationId xmlns:a16="http://schemas.microsoft.com/office/drawing/2014/main" id="{B0370322-08FE-3386-E1F3-E72E7B47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748093"/>
            <a:ext cx="8501352" cy="314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0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">
            <a:extLst>
              <a:ext uri="{FF2B5EF4-FFF2-40B4-BE49-F238E27FC236}">
                <a16:creationId xmlns:a16="http://schemas.microsoft.com/office/drawing/2014/main" id="{1717DAF0-0224-8DA4-7DDE-50546EA3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測試②：固定方式強化</a:t>
            </a: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CBB5E90F-EB5B-9994-156C-57C4097C4702}"/>
              </a:ext>
            </a:extLst>
          </p:cNvPr>
          <p:cNvSpPr txBox="1">
            <a:spLocks/>
          </p:cNvSpPr>
          <p:nvPr/>
        </p:nvSpPr>
        <p:spPr>
          <a:xfrm>
            <a:off x="28512" y="629817"/>
            <a:ext cx="4525413" cy="3988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350">
                <a:latin typeface="Meiryo UI"/>
                <a:ea typeface="Meiryo UI"/>
              </a:rPr>
              <a:t>(1) </a:t>
            </a:r>
            <a:r>
              <a:rPr lang="zh-TW" altLang="en-US" sz="1350">
                <a:latin typeface="Meiryo UI"/>
                <a:ea typeface="Meiryo UI"/>
              </a:rPr>
              <a:t> 第①個</a:t>
            </a:r>
            <a:r>
              <a:rPr lang="en-US" altLang="zh-TW" sz="1350">
                <a:latin typeface="Meiryo UI"/>
                <a:ea typeface="Meiryo UI"/>
              </a:rPr>
              <a:t>PL</a:t>
            </a:r>
            <a:r>
              <a:rPr lang="zh-TW" altLang="en-US" sz="1350">
                <a:latin typeface="Meiryo UI"/>
                <a:ea typeface="Meiryo UI"/>
              </a:rPr>
              <a:t>與櫃壁間</a:t>
            </a:r>
            <a:r>
              <a:rPr lang="en-US" altLang="zh-TW" sz="1350">
                <a:latin typeface="Meiryo UI"/>
                <a:ea typeface="Meiryo UI"/>
              </a:rPr>
              <a:t>Stopper</a:t>
            </a:r>
            <a:r>
              <a:rPr lang="zh-TW" altLang="en-US" sz="1350">
                <a:latin typeface="Meiryo UI"/>
                <a:ea typeface="Meiryo UI"/>
              </a:rPr>
              <a:t>設置追加。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866C03-6CB5-E30D-A699-8E2E83390197}"/>
              </a:ext>
            </a:extLst>
          </p:cNvPr>
          <p:cNvGrpSpPr/>
          <p:nvPr/>
        </p:nvGrpSpPr>
        <p:grpSpPr>
          <a:xfrm>
            <a:off x="51492" y="1361104"/>
            <a:ext cx="8764442" cy="3448222"/>
            <a:chOff x="68654" y="3629608"/>
            <a:chExt cx="11541967" cy="322839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DE46DC55-D1F3-F4A4-ECFA-FBD29A1D4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654" y="3629608"/>
              <a:ext cx="11541967" cy="3228392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44B0500-694C-7B48-46F3-3232F8382B74}"/>
                </a:ext>
              </a:extLst>
            </p:cNvPr>
            <p:cNvCxnSpPr/>
            <p:nvPr/>
          </p:nvCxnSpPr>
          <p:spPr>
            <a:xfrm>
              <a:off x="2864498" y="5019869"/>
              <a:ext cx="3638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標題 1">
              <a:extLst>
                <a:ext uri="{FF2B5EF4-FFF2-40B4-BE49-F238E27FC236}">
                  <a16:creationId xmlns:a16="http://schemas.microsoft.com/office/drawing/2014/main" id="{04C98E73-7AB3-DCDF-A9BE-456CC20ABAE1}"/>
                </a:ext>
              </a:extLst>
            </p:cNvPr>
            <p:cNvSpPr txBox="1">
              <a:spLocks/>
            </p:cNvSpPr>
            <p:nvPr/>
          </p:nvSpPr>
          <p:spPr>
            <a:xfrm>
              <a:off x="2435477" y="4622402"/>
              <a:ext cx="6033884" cy="53184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sz="825" b="1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間隙不可有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30B929F-122B-71C3-2A65-695DD303B196}"/>
              </a:ext>
            </a:extLst>
          </p:cNvPr>
          <p:cNvSpPr/>
          <p:nvPr/>
        </p:nvSpPr>
        <p:spPr>
          <a:xfrm>
            <a:off x="2257070" y="3488672"/>
            <a:ext cx="116898" cy="316028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</p:spTree>
    <p:extLst>
      <p:ext uri="{BB962C8B-B14F-4D97-AF65-F5344CB8AC3E}">
        <p14:creationId xmlns:p14="http://schemas.microsoft.com/office/powerpoint/2010/main" val="2899842183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AAD59D4E-F197-4D5E-9882-C7DDFCE135E2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435992-B836-426C-8392-0540BD1DF9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efc91a35-95dc-44c3-b5f8-3a0d45593902"/>
    <ds:schemaRef ds:uri="06f40e22-4ae5-471f-aba9-697f7019d031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94</TotalTime>
  <Words>1432</Words>
  <Application>Microsoft Office PowerPoint</Application>
  <PresentationFormat>如螢幕大小 (16:9)</PresentationFormat>
  <Paragraphs>198</Paragraphs>
  <Slides>29</Slides>
  <Notes>2</Notes>
  <HiddenSlides>9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0" baseType="lpstr">
      <vt:lpstr>Meiryo</vt:lpstr>
      <vt:lpstr>Meiryo UI</vt:lpstr>
      <vt:lpstr>MS PGothic</vt:lpstr>
      <vt:lpstr>ＭＳ Ｐ明朝</vt:lpstr>
      <vt:lpstr>Yu Gothic</vt:lpstr>
      <vt:lpstr>新細明體</vt:lpstr>
      <vt:lpstr>Arial</vt:lpstr>
      <vt:lpstr>Calibri</vt:lpstr>
      <vt:lpstr>Segoe UI</vt:lpstr>
      <vt:lpstr>Wingdings</vt:lpstr>
      <vt:lpstr>AGC_PPT_Internal_16-9</vt:lpstr>
      <vt:lpstr>2024 EF 薄板破裂調查</vt:lpstr>
      <vt:lpstr>2024/01~08 TAS/NONTAS YF/EF 投入比例分析</vt:lpstr>
      <vt:lpstr>SG 基板 YF/EF 破裂率差異分析</vt:lpstr>
      <vt:lpstr>PowerPoint 簡報</vt:lpstr>
      <vt:lpstr>運輸破裂關連調查</vt:lpstr>
      <vt:lpstr>測試①：現況不變</vt:lpstr>
      <vt:lpstr>實際裝櫃影片</vt:lpstr>
      <vt:lpstr>發現問題點：</vt:lpstr>
      <vt:lpstr>測試②：固定方式強化</vt:lpstr>
      <vt:lpstr>測試②：固定方式強化</vt:lpstr>
      <vt:lpstr>後續予想方向：</vt:lpstr>
      <vt:lpstr>2024/9/3會議決議</vt:lpstr>
      <vt:lpstr>第一回測試：現況不變</vt:lpstr>
      <vt:lpstr>第一回測試： 運輸前、後  破裂確認</vt:lpstr>
      <vt:lpstr>第一回測試結果</vt:lpstr>
      <vt:lpstr>PowerPoint 簡報</vt:lpstr>
      <vt:lpstr>PowerPoint 簡報</vt:lpstr>
      <vt:lpstr>變化點及問題點</vt:lpstr>
      <vt:lpstr>第二回測試：固定方式強化 (9/23 ~ 9/27)</vt:lpstr>
      <vt:lpstr>其它</vt:lpstr>
      <vt:lpstr>其它(安全性向上)</vt:lpstr>
      <vt:lpstr>開捆破裂調查~8月份 EF品 6PL 測試結果</vt:lpstr>
      <vt:lpstr>PowerPoint 簡報</vt:lpstr>
      <vt:lpstr>PowerPoint 簡報</vt:lpstr>
      <vt:lpstr>PowerPoint 簡報</vt:lpstr>
      <vt:lpstr>PowerPoint 簡報</vt:lpstr>
      <vt:lpstr>PowerPoint 簡報</vt:lpstr>
      <vt:lpstr>後續方向性</vt:lpstr>
      <vt:lpstr>搬送測試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16</cp:revision>
  <dcterms:created xsi:type="dcterms:W3CDTF">2018-06-22T07:01:47Z</dcterms:created>
  <dcterms:modified xsi:type="dcterms:W3CDTF">2025-10-07T02:47:25Z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  <property fmtid="{D5CDD505-2E9C-101B-9397-08002B2CF9AE}" pid="6" name="MSIP_Label_ab12aafb-7649-4932-a7b6-cc51203c638d_Enabled">
    <vt:lpwstr>true</vt:lpwstr>
  </property>
  <property fmtid="{D5CDD505-2E9C-101B-9397-08002B2CF9AE}" pid="7" name="MSIP_Label_ab12aafb-7649-4932-a7b6-cc51203c638d_SetDate">
    <vt:lpwstr>2025-10-07T01:43:58Z</vt:lpwstr>
  </property>
  <property fmtid="{D5CDD505-2E9C-101B-9397-08002B2CF9AE}" pid="8" name="MSIP_Label_ab12aafb-7649-4932-a7b6-cc51203c638d_Method">
    <vt:lpwstr>Privileged</vt:lpwstr>
  </property>
  <property fmtid="{D5CDD505-2E9C-101B-9397-08002B2CF9AE}" pid="9" name="MSIP_Label_ab12aafb-7649-4932-a7b6-cc51203c638d_Name">
    <vt:lpwstr>GCEP2 - Confidential</vt:lpwstr>
  </property>
  <property fmtid="{D5CDD505-2E9C-101B-9397-08002B2CF9AE}" pid="10" name="MSIP_Label_ab12aafb-7649-4932-a7b6-cc51203c638d_SiteId">
    <vt:lpwstr>90c56ca2-d892-45ce-810d-6cf368facdb3</vt:lpwstr>
  </property>
  <property fmtid="{D5CDD505-2E9C-101B-9397-08002B2CF9AE}" pid="11" name="MSIP_Label_ab12aafb-7649-4932-a7b6-cc51203c638d_ActionId">
    <vt:lpwstr>240a672b-2e41-46f6-9bc9-18729954dc96</vt:lpwstr>
  </property>
  <property fmtid="{D5CDD505-2E9C-101B-9397-08002B2CF9AE}" pid="12" name="MSIP_Label_ab12aafb-7649-4932-a7b6-cc51203c638d_ContentBits">
    <vt:lpwstr>3</vt:lpwstr>
  </property>
  <property fmtid="{D5CDD505-2E9C-101B-9397-08002B2CF9AE}" pid="13" name="ClassificationContentMarkingFooterLocations">
    <vt:lpwstr>AGC_PPT_Internal_16-9:9</vt:lpwstr>
  </property>
  <property fmtid="{D5CDD505-2E9C-101B-9397-08002B2CF9AE}" pid="14" name="ClassificationContentMarkingFooterText">
    <vt:lpwstr> Confidential </vt:lpwstr>
  </property>
</Properties>
</file>